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143_E1B859DE.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comments/modernComment_139_6818E434.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4A_4136D77B.xml" ContentType="application/vnd.ms-powerpoint.comments+xml"/>
  <Override PartName="/ppt/notesSlides/notesSlide11.xml" ContentType="application/vnd.openxmlformats-officedocument.presentationml.notesSlide+xml"/>
  <Override PartName="/ppt/comments/modernComment_331_140D7AAA.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332_191C1B02.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2" r:id="rId5"/>
  </p:sldMasterIdLst>
  <p:notesMasterIdLst>
    <p:notesMasterId r:id="rId25"/>
  </p:notesMasterIdLst>
  <p:sldIdLst>
    <p:sldId id="799" r:id="rId6"/>
    <p:sldId id="309" r:id="rId7"/>
    <p:sldId id="813" r:id="rId8"/>
    <p:sldId id="814" r:id="rId9"/>
    <p:sldId id="825" r:id="rId10"/>
    <p:sldId id="826" r:id="rId11"/>
    <p:sldId id="819" r:id="rId12"/>
    <p:sldId id="828" r:id="rId13"/>
    <p:sldId id="323" r:id="rId14"/>
    <p:sldId id="313" r:id="rId15"/>
    <p:sldId id="326" r:id="rId16"/>
    <p:sldId id="330" r:id="rId17"/>
    <p:sldId id="817" r:id="rId18"/>
    <p:sldId id="816" r:id="rId19"/>
    <p:sldId id="818" r:id="rId20"/>
    <p:sldId id="827" r:id="rId21"/>
    <p:sldId id="812" r:id="rId22"/>
    <p:sldId id="824" r:id="rId23"/>
    <p:sldId id="303" r:id="rId2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9DFF456-667F-94AA-6823-4C162601B9AD}" name="Joyce Hagen" initials="JH" userId="S::j.hagen@proceon.nl::5172f24e-6fd8-49d3-bd20-71dc24bd18cc" providerId="AD"/>
  <p188:author id="{9B5FC692-2874-4D38-A04E-C6A5C9BF648B}" name="e.vandenanker@cpob.nl" initials="e." userId="S::urn:spo:guest#e.vandenanker@cpob.nl::" providerId="AD"/>
  <p188:author id="{31064ACC-C8FC-65CA-CC01-AFA38333E992}" name="Gerbert Sipman" initials="GS" userId="S::g.sipman@hsmarnix.nl::8a4948ed-28f1-4e52-81ec-801fc82efb2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B7E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Stijl, licht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8/10/relationships/authors" Target="authors.xml"/></Relationships>
</file>

<file path=ppt/comments/modernComment_139_6818E434.xml><?xml version="1.0" encoding="utf-8"?>
<p188:cmLst xmlns:a="http://schemas.openxmlformats.org/drawingml/2006/main" xmlns:r="http://schemas.openxmlformats.org/officeDocument/2006/relationships" xmlns:p188="http://schemas.microsoft.com/office/powerpoint/2018/8/main">
  <p188:cm id="{CFFE2442-B5C5-42DE-B35B-22FF9A0B36D7}" authorId="{31064ACC-C8FC-65CA-CC01-AFA38333E992}" created="2025-03-05T10:05:11.918">
    <ac:txMkLst xmlns:ac="http://schemas.microsoft.com/office/drawing/2013/main/command">
      <pc:docMk xmlns:pc="http://schemas.microsoft.com/office/powerpoint/2013/main/command"/>
      <pc:sldMk xmlns:pc="http://schemas.microsoft.com/office/powerpoint/2013/main/command" cId="1746461748" sldId="313"/>
      <ac:spMk id="2" creationId="{51B61F02-8C8B-F997-4A81-2ABF05A2E00B}"/>
      <ac:txMk cp="0" len="10">
        <ac:context len="11" hash="757008948"/>
      </ac:txMk>
    </ac:txMkLst>
    <p188:pos x="3824377" y="3076754"/>
    <p188:replyLst>
      <p188:reply id="{8A2C398B-E829-4CE9-A5DC-20371ED95C75}" authorId="{9B5FC692-2874-4D38-A04E-C6A5C9BF648B}" created="2025-03-05T10:27:52.791">
        <p188:txBody>
          <a:bodyPr/>
          <a:lstStyle/>
          <a:p>
            <a:r>
              <a:rPr lang="nl-NL"/>
              <a:t>ja klopt </a:t>
            </a:r>
          </a:p>
        </p188:txBody>
      </p188:reply>
    </p188:replyLst>
    <p188:txBody>
      <a:bodyPr/>
      <a:lstStyle/>
      <a:p>
        <a:r>
          <a:rPr lang="en-US"/>
          <a:t>Op de notitiepagina staan de aantekeningen van Miranda toch? </a:t>
        </a:r>
      </a:p>
    </p188:txBody>
  </p188:cm>
</p188:cmLst>
</file>

<file path=ppt/comments/modernComment_143_E1B859DE.xml><?xml version="1.0" encoding="utf-8"?>
<p188:cmLst xmlns:a="http://schemas.openxmlformats.org/drawingml/2006/main" xmlns:r="http://schemas.openxmlformats.org/officeDocument/2006/relationships" xmlns:p188="http://schemas.microsoft.com/office/powerpoint/2018/8/main">
  <p188:cm id="{A2EACADB-8A9F-447F-8A78-8879F8A56EDC}" authorId="{31064ACC-C8FC-65CA-CC01-AFA38333E992}" status="resolved" created="2025-02-12T11:35:53.524" complete="100000">
    <pc:sldMkLst xmlns:pc="http://schemas.microsoft.com/office/powerpoint/2013/main/command">
      <pc:docMk/>
      <pc:sldMk cId="3786955230" sldId="323"/>
    </pc:sldMkLst>
    <p188:replyLst>
      <p188:reply id="{04189469-506D-4316-B7D4-366CBEC97AA4}" authorId="{31064ACC-C8FC-65CA-CC01-AFA38333E992}" created="2025-02-12T11:45:12.445">
        <p188:txBody>
          <a:bodyPr/>
          <a:lstStyle/>
          <a:p>
            <a:r>
              <a:rPr lang="en-US"/>
              <a:t>De resultaten lijken met name uit de vragenlijst te komen en gaan jullie aanvullen vanuit het groepsinterview; welke resultaten komen vanuit:
- presentatie/gesprekken
- invulbladen studenten
- fieldnotes
?!?</a:t>
            </a:r>
          </a:p>
        </p188:txBody>
      </p188:reply>
      <p188:reply id="{C8B787C5-3C6E-4317-A40C-5A55731FB352}" authorId="{9B5FC692-2874-4D38-A04E-C6A5C9BF648B}" created="2025-02-19T08:48:15.420">
        <p188:txBody>
          <a:bodyPr/>
          <a:lstStyle/>
          <a:p>
            <a:r>
              <a:rPr lang="nl-NL"/>
              <a:t>ja, dat klopt. Het is ontzettend trekken aan de studenten, erg jammer. dus we hopen het één en ander te kunnen aanvullen.</a:t>
            </a:r>
          </a:p>
        </p188:txBody>
      </p188:reply>
    </p188:replyLst>
    <p188:txBody>
      <a:bodyPr/>
      <a:lstStyle/>
      <a:p>
        <a:r>
          <a:rPr lang="en-US"/>
          <a:t>Mooi plaatje, benoem eventueel ook ergens de fieldnotes, zodat je die niet vergeet (di's projectie hoor;-))</a:t>
        </a:r>
      </a:p>
    </p188:txBody>
  </p188:cm>
  <p188:cm id="{9B23BF1D-2715-4942-A027-5C5F0B9327A7}" authorId="{31064ACC-C8FC-65CA-CC01-AFA38333E992}" status="resolved" created="2025-03-05T10:04:10.540" complete="100000">
    <pc:sldMkLst xmlns:pc="http://schemas.microsoft.com/office/powerpoint/2013/main/command">
      <pc:docMk/>
      <pc:sldMk cId="3786955230" sldId="323"/>
    </pc:sldMkLst>
    <p188:txBody>
      <a:bodyPr/>
      <a:lstStyle/>
      <a:p>
        <a:r>
          <a:rPr lang="en-US"/>
          <a:t>Plaatje blijft top:-) Een paar vragen n.a.v. de notitiepagina's:
- Waar doelen jullie op als het gaat om interpretaties door onderzoekers? Wellicht is het beter om dit hier niet te noemen en deze interpretaties terug te laten komen bij de discussie van resultaten?
- De uitspraak dat het meetinstrument valide is, suggereert dat jullie dat getest hebben; dat is volgens mij niet zo, dus dit zou ik niet noemen.
- Vertel kort waar fieldnotes over zijn verzameld op welke momenten (hoeft niet op de sheet).</a:t>
        </a:r>
      </a:p>
    </p188:txBody>
  </p188:cm>
  <p188:cm id="{465F72D0-C67D-4C51-9CAD-C2DD4BB5DF08}" authorId="{9B5FC692-2874-4D38-A04E-C6A5C9BF648B}" created="2025-03-21T09:20:37.825">
    <ac:deMkLst xmlns:ac="http://schemas.microsoft.com/office/drawing/2013/main/command">
      <pc:docMk xmlns:pc="http://schemas.microsoft.com/office/powerpoint/2013/main/command"/>
      <pc:sldMk xmlns:pc="http://schemas.microsoft.com/office/powerpoint/2013/main/command" cId="3786955230" sldId="323"/>
      <ac:graphicFrameMk id="4" creationId="{1A345CBC-C661-138A-65B9-D4637C6E5958}"/>
    </ac:deMkLst>
    <p188:txBody>
      <a:bodyPr/>
      <a:lstStyle/>
      <a:p>
        <a:r>
          <a:rPr lang="nl-NL"/>
          <a:t>schoolopleider informeert team</a:t>
        </a:r>
      </a:p>
    </p188:txBody>
  </p188:cm>
</p188:cmLst>
</file>

<file path=ppt/comments/modernComment_14A_4136D77B.xml><?xml version="1.0" encoding="utf-8"?>
<p188:cmLst xmlns:a="http://schemas.openxmlformats.org/drawingml/2006/main" xmlns:r="http://schemas.openxmlformats.org/officeDocument/2006/relationships" xmlns:p188="http://schemas.microsoft.com/office/powerpoint/2018/8/main">
  <p188:cm id="{45254F2E-51FE-48F6-BAC4-3916033C986A}" authorId="{31064ACC-C8FC-65CA-CC01-AFA38333E992}" created="2025-03-05T10:17:18.398">
    <ac:txMkLst xmlns:ac="http://schemas.microsoft.com/office/drawing/2013/main/command">
      <pc:docMk xmlns:pc="http://schemas.microsoft.com/office/powerpoint/2013/main/command"/>
      <pc:sldMk xmlns:pc="http://schemas.microsoft.com/office/powerpoint/2013/main/command" cId="1094113147" sldId="330"/>
      <ac:spMk id="3" creationId="{AD9768F0-7FB5-5B01-3E6B-46B9ACBC6DC7}"/>
      <ac:txMk cp="0">
        <ac:context len="151" hash="2507786823"/>
      </ac:txMk>
    </ac:txMkLst>
    <p188:pos x="9632830" y="1509622"/>
    <p188:replyLst>
      <p188:reply id="{873F5807-F022-487B-B3F2-7336F8756E59}" authorId="{9B5FC692-2874-4D38-A04E-C6A5C9BF648B}" created="2025-03-05T11:17:19.410">
        <p188:txBody>
          <a:bodyPr/>
          <a:lstStyle/>
          <a:p>
            <a:r>
              <a:rPr lang="nl-NL"/>
              <a:t>groepsinterviews</a:t>
            </a:r>
          </a:p>
        </p188:txBody>
      </p188:reply>
      <p188:reply id="{62227F7F-8B78-4B25-8483-C04E15C6C0E2}" authorId="{9B5FC692-2874-4D38-A04E-C6A5C9BF648B}" created="2025-03-05T11:34:37.535">
        <p188:txBody>
          <a:bodyPr/>
          <a:lstStyle/>
          <a:p>
            <a:r>
              <a:rPr lang="nl-NL"/>
              <a:t>de onderste 2 zijn inderdaad eigenlijk conclusies vanuit de vorige dia's en</a:t>
            </a:r>
          </a:p>
        </p188:txBody>
      </p188:reply>
    </p188:replyLst>
    <p188:txBody>
      <a:bodyPr/>
      <a:lstStyle/>
      <a:p>
        <a:r>
          <a:rPr lang="en-US"/>
          <a:t>Waar komen deze resultaten vandaan?</a:t>
        </a:r>
      </a:p>
    </p188:txBody>
  </p188:cm>
  <p188:cm id="{601AB3F9-E029-4E41-BDA0-2DADE143F50B}" authorId="{31064ACC-C8FC-65CA-CC01-AFA38333E992}" status="resolved" created="2025-03-05T10:18:09.806" complete="100000">
    <ac:deMkLst xmlns:ac="http://schemas.microsoft.com/office/drawing/2013/main/command">
      <pc:docMk xmlns:pc="http://schemas.microsoft.com/office/powerpoint/2013/main/command"/>
      <pc:sldMk xmlns:pc="http://schemas.microsoft.com/office/powerpoint/2013/main/command" cId="1094113147" sldId="330"/>
      <ac:spMk id="4" creationId="{0D0C9E9E-28C7-168F-9A60-7891F2D208F8}"/>
    </ac:deMkLst>
    <p188:txBody>
      <a:bodyPr/>
      <a:lstStyle/>
      <a:p>
        <a:r>
          <a:rPr lang="en-US"/>
          <a:t>Wat zegt deze quote over de benodigde begeleiding? Wellicht de uitspraak aanscherpen?</a:t>
        </a:r>
      </a:p>
    </p188:txBody>
  </p188:cm>
  <p188:cm id="{2901E5ED-5AE2-4494-B3DE-2B65A4BCCED5}" authorId="{31064ACC-C8FC-65CA-CC01-AFA38333E992}" status="resolved" created="2025-03-05T10:18:22.119" complete="100000">
    <ac:deMkLst xmlns:ac="http://schemas.microsoft.com/office/drawing/2013/main/command">
      <pc:docMk xmlns:pc="http://schemas.microsoft.com/office/powerpoint/2013/main/command"/>
      <pc:sldMk xmlns:pc="http://schemas.microsoft.com/office/powerpoint/2013/main/command" cId="1094113147" sldId="330"/>
      <ac:spMk id="7" creationId="{2DAF10A6-B74D-03DC-E4B5-7D5CDDF5C322}"/>
    </ac:deMkLst>
    <p188:txBody>
      <a:bodyPr/>
      <a:lstStyle/>
      <a:p>
        <a:r>
          <a:rPr lang="en-US"/>
          <a:t>???</a:t>
        </a:r>
      </a:p>
    </p188:txBody>
  </p188:cm>
  <p188:cm id="{8B63C3BC-E912-4BDF-8C1B-17F99E481690}" authorId="{31064ACC-C8FC-65CA-CC01-AFA38333E992}" status="resolved" created="2025-03-05T10:19:32.215" complete="100000">
    <ac:deMkLst xmlns:ac="http://schemas.microsoft.com/office/drawing/2013/main/command">
      <pc:docMk xmlns:pc="http://schemas.microsoft.com/office/powerpoint/2013/main/command"/>
      <pc:sldMk xmlns:pc="http://schemas.microsoft.com/office/powerpoint/2013/main/command" cId="1094113147" sldId="330"/>
      <ac:spMk id="6" creationId="{F2438ED0-DAB3-B13B-24F5-915C5E51F110}"/>
    </ac:deMkLst>
    <p188:txBody>
      <a:bodyPr/>
      <a:lstStyle/>
      <a:p>
        <a:r>
          <a:rPr lang="en-US"/>
          <a:t>Deze uitspraak is van een andere orde dan 'begeleiding', maar zou ik wel laten staan...</a:t>
        </a:r>
      </a:p>
    </p188:txBody>
  </p188:cm>
  <p188:cm id="{5D189C17-20FE-4CF9-8179-CCEDDE9607CA}" authorId="{31064ACC-C8FC-65CA-CC01-AFA38333E992}" status="resolved" created="2025-03-05T10:20:30.874" complete="100000">
    <ac:deMkLst xmlns:ac="http://schemas.microsoft.com/office/drawing/2013/main/command">
      <pc:docMk xmlns:pc="http://schemas.microsoft.com/office/powerpoint/2013/main/command"/>
      <pc:sldMk xmlns:pc="http://schemas.microsoft.com/office/powerpoint/2013/main/command" cId="1094113147" sldId="330"/>
      <ac:spMk id="6" creationId="{F2438ED0-DAB3-B13B-24F5-915C5E51F110}"/>
    </ac:deMkLst>
    <p188:txBody>
      <a:bodyPr/>
      <a:lstStyle/>
      <a:p>
        <a:r>
          <a:rPr lang="en-US"/>
          <a:t>Op deze sheet staan uitspraken van zowel studenten als SOL; wellicht bij de quotes aangeven vanuit wie de uitspraak komt, ook bij de vorige sheets?</a:t>
        </a:r>
      </a:p>
    </p188:txBody>
  </p188:cm>
  <p188:cm id="{9B4AB55D-760A-4296-BBAE-DCDAB6E6E0A9}" authorId="{9B5FC692-2874-4D38-A04E-C6A5C9BF648B}" created="2025-03-21T09:23:48.144">
    <pc:sldMkLst xmlns:pc="http://schemas.microsoft.com/office/powerpoint/2013/main/command">
      <pc:docMk/>
      <pc:sldMk cId="1094113147" sldId="330"/>
    </pc:sldMkLst>
    <p188:txBody>
      <a:bodyPr/>
      <a:lstStyle/>
      <a:p>
        <a:r>
          <a:rPr lang="nl-NL"/>
          <a:t>deze informatie duiden, waar komt dit vandaan... fieldnotes en gesprekken</a:t>
        </a:r>
      </a:p>
    </p188:txBody>
  </p188:cm>
</p188:cmLst>
</file>

<file path=ppt/comments/modernComment_331_140D7AAA.xml><?xml version="1.0" encoding="utf-8"?>
<p188:cmLst xmlns:a="http://schemas.openxmlformats.org/drawingml/2006/main" xmlns:r="http://schemas.openxmlformats.org/officeDocument/2006/relationships" xmlns:p188="http://schemas.microsoft.com/office/powerpoint/2018/8/main">
  <p188:cm id="{97972E18-69AE-40D2-B103-C8083656E466}" authorId="{31064ACC-C8FC-65CA-CC01-AFA38333E992}" created="2025-03-05T10:22:29.784">
    <pc:sldMkLst xmlns:pc="http://schemas.microsoft.com/office/powerpoint/2013/main/command">
      <pc:docMk/>
      <pc:sldMk cId="336427690" sldId="817"/>
    </pc:sldMkLst>
    <p188:replyLst>
      <p188:reply id="{E8B68C9E-8645-41FB-BA85-2F7C735AEA9C}" authorId="{D9DFF456-667F-94AA-6823-4C162601B9AD}" created="2025-03-05T11:56:49.605">
        <p188:txBody>
          <a:bodyPr/>
          <a:lstStyle/>
          <a:p>
            <a:r>
              <a:rPr lang="nl-NL"/>
              <a:t>Deze quotes zijn meer ‘bijvangst’ en kunnen we niet echt kwijt binnen de andere vragen/sheets. 
We hebben ook een aantal minder positieve geluiden toegevoegd. </a:t>
            </a:r>
          </a:p>
        </p188:txBody>
      </p188:reply>
      <p188:reply id="{445048D0-B622-446A-83C3-1989CF243803}" authorId="{31064ACC-C8FC-65CA-CC01-AFA38333E992}" created="2025-03-05T12:47:15.484">
        <p188:txBody>
          <a:bodyPr/>
          <a:lstStyle/>
          <a:p>
            <a:r>
              <a:rPr lang="en-US"/>
              <a:t>Een aantal quotes passen naar mijn idee wel bij sheet 11...</a:t>
            </a:r>
          </a:p>
        </p188:txBody>
      </p188:reply>
      <p188:reply id="{8276AF2B-0D31-4BDA-A1F8-0E5385F8DD55}" authorId="{31064ACC-C8FC-65CA-CC01-AFA38333E992}" created="2025-03-05T12:48:10.861">
        <p188:txBody>
          <a:bodyPr/>
          <a:lstStyle/>
          <a:p>
            <a:r>
              <a:rPr lang="en-US"/>
              <a:t>Wellicht is het handig om de 'bijvangst' te categoriseren, bv. door met kleuren van de teksten en/of praatwolkjes te werken...</a:t>
            </a:r>
          </a:p>
        </p188:txBody>
      </p188:reply>
    </p188:replyLst>
    <p188:txBody>
      <a:bodyPr/>
      <a:lstStyle/>
      <a:p>
        <a:r>
          <a:rPr lang="en-US"/>
          <a:t>Mooie uitspraken, ik neem aan dat deze nog worden verdeeld over andere sheets?
Er mogen wat mij betreft overigens ook minder positieve geluiden worden toegevoegd (als die er zijn); een onderzoeker laat beide kanten zien...</a:t>
        </a:r>
      </a:p>
    </p188:txBody>
  </p188:cm>
  <p188:cm id="{18588242-76C1-4F2D-A1E4-6FFB3DD92D35}" authorId="{9B5FC692-2874-4D38-A04E-C6A5C9BF648B}" created="2025-03-21T09:24:58.240">
    <pc:sldMkLst xmlns:pc="http://schemas.microsoft.com/office/powerpoint/2013/main/command">
      <pc:docMk/>
      <pc:sldMk cId="336427690" sldId="817"/>
    </pc:sldMkLst>
    <p188:txBody>
      <a:bodyPr/>
      <a:lstStyle/>
      <a:p>
        <a:r>
          <a:rPr lang="nl-NL"/>
          <a:t>uitleg over deze bijvangst naast de andere datat</a:t>
        </a:r>
      </a:p>
    </p188:txBody>
  </p188:cm>
</p188:cmLst>
</file>

<file path=ppt/comments/modernComment_332_191C1B02.xml><?xml version="1.0" encoding="utf-8"?>
<p188:cmLst xmlns:a="http://schemas.openxmlformats.org/drawingml/2006/main" xmlns:r="http://schemas.openxmlformats.org/officeDocument/2006/relationships" xmlns:p188="http://schemas.microsoft.com/office/powerpoint/2018/8/main">
  <p188:cm id="{436B1DE5-DCB4-4B56-8BFD-C1BFBD317C33}" authorId="{9B5FC692-2874-4D38-A04E-C6A5C9BF648B}" created="2025-03-21T09:27:12.370">
    <pc:sldMkLst xmlns:pc="http://schemas.microsoft.com/office/powerpoint/2013/main/command">
      <pc:docMk/>
      <pc:sldMk cId="421272322" sldId="818"/>
    </pc:sldMkLst>
    <p188:txBody>
      <a:bodyPr/>
      <a:lstStyle/>
      <a:p>
        <a:r>
          <a:rPr lang="nl-NL"/>
          <a:t>het voldoent aan de uitgangspunten aan de leerwensen ens... het kan allemaal maar de crux zit hem in Samenvatten hoera kijk eens naar PI maar ook naar het rood, die vraagt nog ontwikkeling</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F75775-C43F-4C47-938B-92DB6CD4369D}" type="doc">
      <dgm:prSet loTypeId="urn:microsoft.com/office/officeart/2017/3/layout/HorizontalPathTimeline" loCatId="timeline" qsTypeId="urn:microsoft.com/office/officeart/2005/8/quickstyle/simple1" qsCatId="simple" csTypeId="urn:microsoft.com/office/officeart/2005/8/colors/accent1_2" csCatId="accent1" phldr="1"/>
      <dgm:spPr/>
      <dgm:t>
        <a:bodyPr/>
        <a:lstStyle/>
        <a:p>
          <a:endParaRPr lang="nl-NL"/>
        </a:p>
      </dgm:t>
    </dgm:pt>
    <dgm:pt modelId="{079F2F1E-80EF-40EC-BE0A-F263EE442705}">
      <dgm:prSet phldrT="[Tekst]" phldr="0"/>
      <dgm:spPr/>
      <dgm:t>
        <a:bodyPr/>
        <a:lstStyle/>
        <a:p>
          <a:pPr>
            <a:defRPr b="1"/>
          </a:pPr>
          <a:r>
            <a:rPr lang="nl-NL">
              <a:latin typeface="Aptos Display" panose="02110004020202020204"/>
            </a:rPr>
            <a:t>Aug 2024</a:t>
          </a:r>
          <a:endParaRPr lang="nl-NL"/>
        </a:p>
      </dgm:t>
    </dgm:pt>
    <dgm:pt modelId="{85CD7A9D-4625-4F44-B3F6-F34DC3846CB7}" type="parTrans" cxnId="{66EA967A-BF07-40AF-BEF5-44D84C79C3BB}">
      <dgm:prSet/>
      <dgm:spPr/>
      <dgm:t>
        <a:bodyPr/>
        <a:lstStyle/>
        <a:p>
          <a:endParaRPr lang="nl-NL"/>
        </a:p>
      </dgm:t>
    </dgm:pt>
    <dgm:pt modelId="{51959945-00CE-4327-968F-F2B84BB8D831}" type="sibTrans" cxnId="{66EA967A-BF07-40AF-BEF5-44D84C79C3BB}">
      <dgm:prSet/>
      <dgm:spPr/>
      <dgm:t>
        <a:bodyPr/>
        <a:lstStyle/>
        <a:p>
          <a:endParaRPr lang="nl-NL"/>
        </a:p>
      </dgm:t>
    </dgm:pt>
    <dgm:pt modelId="{4E14F095-7328-4504-9BE0-C67E365BC996}">
      <dgm:prSet phldrT="[Tekst]" phldr="0"/>
      <dgm:spPr/>
      <dgm:t>
        <a:bodyPr/>
        <a:lstStyle/>
        <a:p>
          <a:r>
            <a:rPr lang="nl-NL">
              <a:solidFill>
                <a:schemeClr val="tx2"/>
              </a:solidFill>
              <a:latin typeface="Aptos Display" panose="02110004020202020204"/>
            </a:rPr>
            <a:t>Informeren schoolopleiders (N=35)</a:t>
          </a:r>
          <a:endParaRPr lang="nl-NL">
            <a:solidFill>
              <a:schemeClr val="tx2"/>
            </a:solidFill>
          </a:endParaRPr>
        </a:p>
      </dgm:t>
    </dgm:pt>
    <dgm:pt modelId="{8D2637D5-96E5-4E0D-AC03-CC4A5C5D5EAB}" type="parTrans" cxnId="{C584E55E-7734-4E32-B63A-7F05F429559A}">
      <dgm:prSet/>
      <dgm:spPr/>
      <dgm:t>
        <a:bodyPr/>
        <a:lstStyle/>
        <a:p>
          <a:endParaRPr lang="nl-NL"/>
        </a:p>
      </dgm:t>
    </dgm:pt>
    <dgm:pt modelId="{4E500578-6346-4889-B632-FFD71113BDBE}" type="sibTrans" cxnId="{C584E55E-7734-4E32-B63A-7F05F429559A}">
      <dgm:prSet/>
      <dgm:spPr/>
      <dgm:t>
        <a:bodyPr/>
        <a:lstStyle/>
        <a:p>
          <a:endParaRPr lang="nl-NL"/>
        </a:p>
      </dgm:t>
    </dgm:pt>
    <dgm:pt modelId="{E0A07970-20A2-4A08-BF5A-B3A7779DD80A}">
      <dgm:prSet phldrT="[Tekst]" phldr="0"/>
      <dgm:spPr/>
      <dgm:t>
        <a:bodyPr/>
        <a:lstStyle/>
        <a:p>
          <a:pPr>
            <a:defRPr b="1"/>
          </a:pPr>
          <a:r>
            <a:rPr lang="nl-NL">
              <a:latin typeface="Aptos Display" panose="02110004020202020204"/>
            </a:rPr>
            <a:t>Sept 2024</a:t>
          </a:r>
          <a:endParaRPr lang="nl-NL"/>
        </a:p>
      </dgm:t>
    </dgm:pt>
    <dgm:pt modelId="{0EF7CB6B-5CAC-4354-9C56-AD000E02C278}" type="parTrans" cxnId="{315440EA-5E9C-4C51-B637-54202368CC21}">
      <dgm:prSet/>
      <dgm:spPr/>
      <dgm:t>
        <a:bodyPr/>
        <a:lstStyle/>
        <a:p>
          <a:endParaRPr lang="nl-NL"/>
        </a:p>
      </dgm:t>
    </dgm:pt>
    <dgm:pt modelId="{B656620E-3412-4973-8A6F-C5300A91964E}" type="sibTrans" cxnId="{315440EA-5E9C-4C51-B637-54202368CC21}">
      <dgm:prSet/>
      <dgm:spPr/>
      <dgm:t>
        <a:bodyPr/>
        <a:lstStyle/>
        <a:p>
          <a:endParaRPr lang="nl-NL"/>
        </a:p>
      </dgm:t>
    </dgm:pt>
    <dgm:pt modelId="{5F9DC7B2-F42A-4DBE-BC3E-363ED7D07679}">
      <dgm:prSet phldrT="[Tekst]" phldr="0"/>
      <dgm:spPr/>
      <dgm:t>
        <a:bodyPr/>
        <a:lstStyle/>
        <a:p>
          <a:r>
            <a:rPr lang="nl-NL">
              <a:solidFill>
                <a:schemeClr val="tx2"/>
              </a:solidFill>
              <a:latin typeface="Aptos Display" panose="02110004020202020204"/>
            </a:rPr>
            <a:t>Invulbladen studenten (n=6)</a:t>
          </a:r>
          <a:endParaRPr lang="nl-NL">
            <a:solidFill>
              <a:schemeClr val="tx2"/>
            </a:solidFill>
          </a:endParaRPr>
        </a:p>
      </dgm:t>
    </dgm:pt>
    <dgm:pt modelId="{039A6722-6DA0-4A51-8901-254A187E2C4A}" type="parTrans" cxnId="{546E88AE-8B6A-4EBA-8AEC-F24B68D5D133}">
      <dgm:prSet/>
      <dgm:spPr/>
      <dgm:t>
        <a:bodyPr/>
        <a:lstStyle/>
        <a:p>
          <a:endParaRPr lang="nl-NL"/>
        </a:p>
      </dgm:t>
    </dgm:pt>
    <dgm:pt modelId="{F7157DAB-E1C2-465D-8B94-3ECF5859D058}" type="sibTrans" cxnId="{546E88AE-8B6A-4EBA-8AEC-F24B68D5D133}">
      <dgm:prSet/>
      <dgm:spPr/>
      <dgm:t>
        <a:bodyPr/>
        <a:lstStyle/>
        <a:p>
          <a:endParaRPr lang="nl-NL"/>
        </a:p>
      </dgm:t>
    </dgm:pt>
    <dgm:pt modelId="{6CCFB466-C2D6-48BC-9399-8DEA5A66EC57}">
      <dgm:prSet phldrT="[Tekst]" phldr="0"/>
      <dgm:spPr/>
      <dgm:t>
        <a:bodyPr/>
        <a:lstStyle/>
        <a:p>
          <a:pPr>
            <a:defRPr b="1"/>
          </a:pPr>
          <a:r>
            <a:rPr lang="nl-NL">
              <a:latin typeface="Aptos Display" panose="02110004020202020204"/>
            </a:rPr>
            <a:t>Okt 2024 </a:t>
          </a:r>
          <a:endParaRPr lang="nl-NL"/>
        </a:p>
      </dgm:t>
    </dgm:pt>
    <dgm:pt modelId="{68844443-8CDD-4C51-AF4D-412C6D1579BA}" type="parTrans" cxnId="{FD2DBF06-43A5-4E70-9187-2C1C4FF09835}">
      <dgm:prSet/>
      <dgm:spPr/>
      <dgm:t>
        <a:bodyPr/>
        <a:lstStyle/>
        <a:p>
          <a:endParaRPr lang="nl-NL"/>
        </a:p>
      </dgm:t>
    </dgm:pt>
    <dgm:pt modelId="{C3DF2A4F-7188-462A-9B0C-95178BD42E07}" type="sibTrans" cxnId="{FD2DBF06-43A5-4E70-9187-2C1C4FF09835}">
      <dgm:prSet/>
      <dgm:spPr/>
      <dgm:t>
        <a:bodyPr/>
        <a:lstStyle/>
        <a:p>
          <a:endParaRPr lang="nl-NL"/>
        </a:p>
      </dgm:t>
    </dgm:pt>
    <dgm:pt modelId="{494DF81A-F691-47AE-9E83-A87392E754AC}">
      <dgm:prSet phldrT="[Tekst]" phldr="0"/>
      <dgm:spPr/>
      <dgm:t>
        <a:bodyPr/>
        <a:lstStyle/>
        <a:p>
          <a:r>
            <a:rPr lang="nl-NL">
              <a:solidFill>
                <a:schemeClr val="tx2"/>
              </a:solidFill>
              <a:latin typeface="Aptos Display" panose="02110004020202020204"/>
            </a:rPr>
            <a:t>Presentatie/gesprekken studenten (n=15) en schoolopleiders (n=5)</a:t>
          </a:r>
          <a:endParaRPr lang="nl-NL">
            <a:solidFill>
              <a:schemeClr val="tx2"/>
            </a:solidFill>
          </a:endParaRPr>
        </a:p>
      </dgm:t>
    </dgm:pt>
    <dgm:pt modelId="{CC2983B2-52CF-4BCE-8981-0A7FAC24B9FF}" type="parTrans" cxnId="{E27E26DB-AB2E-4301-B7DF-28D341161E0C}">
      <dgm:prSet/>
      <dgm:spPr/>
      <dgm:t>
        <a:bodyPr/>
        <a:lstStyle/>
        <a:p>
          <a:endParaRPr lang="nl-NL"/>
        </a:p>
      </dgm:t>
    </dgm:pt>
    <dgm:pt modelId="{9505CB2E-E98A-4DA2-9C59-407514E14A76}" type="sibTrans" cxnId="{E27E26DB-AB2E-4301-B7DF-28D341161E0C}">
      <dgm:prSet/>
      <dgm:spPr/>
      <dgm:t>
        <a:bodyPr/>
        <a:lstStyle/>
        <a:p>
          <a:endParaRPr lang="nl-NL"/>
        </a:p>
      </dgm:t>
    </dgm:pt>
    <dgm:pt modelId="{DC932564-95D4-4816-875D-39AAC8CE5EC6}">
      <dgm:prSet phldr="0"/>
      <dgm:spPr/>
      <dgm:t>
        <a:bodyPr/>
        <a:lstStyle/>
        <a:p>
          <a:r>
            <a:rPr lang="nl-NL">
              <a:solidFill>
                <a:schemeClr val="tx2"/>
              </a:solidFill>
              <a:latin typeface="Aptos Display" panose="02110004020202020204"/>
            </a:rPr>
            <a:t>Vragenlijst studenten (n=22) en schoolopleiders (n=11)</a:t>
          </a:r>
        </a:p>
      </dgm:t>
    </dgm:pt>
    <dgm:pt modelId="{3144440C-FA47-4240-83BF-814856196955}" type="parTrans" cxnId="{85FB1E1F-7E5F-441E-8CCD-5B538893C2A1}">
      <dgm:prSet/>
      <dgm:spPr/>
      <dgm:t>
        <a:bodyPr/>
        <a:lstStyle/>
        <a:p>
          <a:endParaRPr lang="nl-NL"/>
        </a:p>
      </dgm:t>
    </dgm:pt>
    <dgm:pt modelId="{2C864DAA-CF49-441B-BBC4-516E62FBB40B}" type="sibTrans" cxnId="{85FB1E1F-7E5F-441E-8CCD-5B538893C2A1}">
      <dgm:prSet/>
      <dgm:spPr/>
      <dgm:t>
        <a:bodyPr/>
        <a:lstStyle/>
        <a:p>
          <a:endParaRPr lang="nl-NL"/>
        </a:p>
      </dgm:t>
    </dgm:pt>
    <dgm:pt modelId="{8EB35716-BF35-43E4-89A5-68D7F406B73C}">
      <dgm:prSet phldr="0"/>
      <dgm:spPr/>
      <dgm:t>
        <a:bodyPr/>
        <a:lstStyle/>
        <a:p>
          <a:pPr>
            <a:defRPr b="1"/>
          </a:pPr>
          <a:r>
            <a:rPr lang="nl-NL">
              <a:latin typeface="Aptos Display" panose="02110004020202020204"/>
            </a:rPr>
            <a:t>Feb/maart 2025</a:t>
          </a:r>
        </a:p>
      </dgm:t>
    </dgm:pt>
    <dgm:pt modelId="{84A4257C-E7BA-4C28-B4D0-346CEBED34EB}" type="parTrans" cxnId="{89EEF979-1DB3-4C55-95E5-0043619D3951}">
      <dgm:prSet/>
      <dgm:spPr/>
      <dgm:t>
        <a:bodyPr/>
        <a:lstStyle/>
        <a:p>
          <a:endParaRPr lang="nl-NL"/>
        </a:p>
      </dgm:t>
    </dgm:pt>
    <dgm:pt modelId="{D394E72C-5AED-40CC-9DDC-96457656604A}" type="sibTrans" cxnId="{89EEF979-1DB3-4C55-95E5-0043619D3951}">
      <dgm:prSet/>
      <dgm:spPr/>
      <dgm:t>
        <a:bodyPr/>
        <a:lstStyle/>
        <a:p>
          <a:endParaRPr lang="nl-NL"/>
        </a:p>
      </dgm:t>
    </dgm:pt>
    <dgm:pt modelId="{FFC6439A-E26A-442A-A97E-E58CC5193497}">
      <dgm:prSet phldr="0"/>
      <dgm:spPr/>
      <dgm:t>
        <a:bodyPr/>
        <a:lstStyle/>
        <a:p>
          <a:r>
            <a:rPr lang="nl-NL">
              <a:solidFill>
                <a:schemeClr val="tx2"/>
              </a:solidFill>
              <a:latin typeface="Aptos Display" panose="02110004020202020204"/>
            </a:rPr>
            <a:t>Groepsinterviews studenten (n=12)</a:t>
          </a:r>
        </a:p>
      </dgm:t>
    </dgm:pt>
    <dgm:pt modelId="{564C45A9-B73A-44A8-8926-87507D023E6F}" type="parTrans" cxnId="{B206B111-D402-416F-8D2B-1D01ED610F42}">
      <dgm:prSet/>
      <dgm:spPr/>
      <dgm:t>
        <a:bodyPr/>
        <a:lstStyle/>
        <a:p>
          <a:endParaRPr lang="nl-NL"/>
        </a:p>
      </dgm:t>
    </dgm:pt>
    <dgm:pt modelId="{8346608E-317A-4266-A22C-80A787780A53}" type="sibTrans" cxnId="{B206B111-D402-416F-8D2B-1D01ED610F42}">
      <dgm:prSet/>
      <dgm:spPr/>
      <dgm:t>
        <a:bodyPr/>
        <a:lstStyle/>
        <a:p>
          <a:endParaRPr lang="nl-NL"/>
        </a:p>
      </dgm:t>
    </dgm:pt>
    <dgm:pt modelId="{FBED6C73-71FC-4706-8C03-58768D685519}">
      <dgm:prSet phldr="0"/>
      <dgm:spPr/>
      <dgm:t>
        <a:bodyPr/>
        <a:lstStyle/>
        <a:p>
          <a:r>
            <a:rPr lang="nl-NL" b="0">
              <a:solidFill>
                <a:schemeClr val="tx2"/>
              </a:solidFill>
              <a:latin typeface="Aptos Display" panose="02110004020202020204"/>
            </a:rPr>
            <a:t>Informeren studenten (N=70) door schoolopleider</a:t>
          </a:r>
        </a:p>
      </dgm:t>
    </dgm:pt>
    <dgm:pt modelId="{4297D846-F249-4A39-95D1-CDE24E3DF6BC}" type="parTrans" cxnId="{CF55790D-8C50-467D-A0D8-0BB79F22070F}">
      <dgm:prSet/>
      <dgm:spPr/>
      <dgm:t>
        <a:bodyPr/>
        <a:lstStyle/>
        <a:p>
          <a:endParaRPr lang="nl-NL"/>
        </a:p>
      </dgm:t>
    </dgm:pt>
    <dgm:pt modelId="{3A00C0C4-117D-40AC-9F1F-2B5C5E498620}" type="sibTrans" cxnId="{CF55790D-8C50-467D-A0D8-0BB79F22070F}">
      <dgm:prSet/>
      <dgm:spPr/>
      <dgm:t>
        <a:bodyPr/>
        <a:lstStyle/>
        <a:p>
          <a:endParaRPr lang="nl-NL"/>
        </a:p>
      </dgm:t>
    </dgm:pt>
    <dgm:pt modelId="{9D75FA85-A5AB-45A4-9916-F767D4406F5C}">
      <dgm:prSet phldr="0"/>
      <dgm:spPr/>
      <dgm:t>
        <a:bodyPr/>
        <a:lstStyle/>
        <a:p>
          <a:r>
            <a:rPr lang="nl-NL" b="0" err="1">
              <a:solidFill>
                <a:schemeClr val="tx2"/>
              </a:solidFill>
              <a:latin typeface="+mj-lt"/>
              <a:ea typeface="Calibri"/>
              <a:cs typeface="Calibri"/>
            </a:rPr>
            <a:t>Fieldnotes</a:t>
          </a:r>
          <a:r>
            <a:rPr lang="nl-NL" b="0">
              <a:solidFill>
                <a:schemeClr val="tx2"/>
              </a:solidFill>
              <a:latin typeface="+mj-lt"/>
              <a:ea typeface="Calibri"/>
              <a:cs typeface="Calibri"/>
            </a:rPr>
            <a:t> van onderzoekers gedurende het hele onderzoek</a:t>
          </a:r>
        </a:p>
      </dgm:t>
    </dgm:pt>
    <dgm:pt modelId="{06EBFA83-4595-4005-8817-722E833350E8}" type="parTrans" cxnId="{698504B3-AF1C-45A7-85A0-6A57AFBFE5C3}">
      <dgm:prSet/>
      <dgm:spPr/>
      <dgm:t>
        <a:bodyPr/>
        <a:lstStyle/>
        <a:p>
          <a:endParaRPr lang="nl-NL"/>
        </a:p>
      </dgm:t>
    </dgm:pt>
    <dgm:pt modelId="{764E1209-F4A3-4300-8C7F-6D6F24AEAB19}" type="sibTrans" cxnId="{698504B3-AF1C-45A7-85A0-6A57AFBFE5C3}">
      <dgm:prSet/>
      <dgm:spPr/>
      <dgm:t>
        <a:bodyPr/>
        <a:lstStyle/>
        <a:p>
          <a:endParaRPr lang="nl-NL"/>
        </a:p>
      </dgm:t>
    </dgm:pt>
    <dgm:pt modelId="{5FB1DD88-6C68-472B-94E3-974CF90D6581}">
      <dgm:prSet phldr="0"/>
      <dgm:spPr/>
      <dgm:t>
        <a:bodyPr/>
        <a:lstStyle/>
        <a:p>
          <a:pPr>
            <a:defRPr b="1"/>
          </a:pPr>
          <a:endParaRPr lang="nl-NL" b="1">
            <a:solidFill>
              <a:srgbClr val="444444"/>
            </a:solidFill>
            <a:latin typeface="Calibri"/>
            <a:ea typeface="Calibri"/>
            <a:cs typeface="Calibri"/>
          </a:endParaRPr>
        </a:p>
      </dgm:t>
    </dgm:pt>
    <dgm:pt modelId="{3EF69165-2996-4BE0-9FA2-85371569C4CE}" type="parTrans" cxnId="{C75AC39E-0511-4549-A365-E7F9D624AF6D}">
      <dgm:prSet/>
      <dgm:spPr/>
      <dgm:t>
        <a:bodyPr/>
        <a:lstStyle/>
        <a:p>
          <a:endParaRPr lang="nl-NL"/>
        </a:p>
      </dgm:t>
    </dgm:pt>
    <dgm:pt modelId="{705D4E12-6B5F-4EC9-BA09-5986D2C82DDA}" type="sibTrans" cxnId="{C75AC39E-0511-4549-A365-E7F9D624AF6D}">
      <dgm:prSet/>
      <dgm:spPr/>
      <dgm:t>
        <a:bodyPr/>
        <a:lstStyle/>
        <a:p>
          <a:endParaRPr lang="nl-NL"/>
        </a:p>
      </dgm:t>
    </dgm:pt>
    <dgm:pt modelId="{3481717D-FD3A-46C8-BEDD-772003EAF7BA}" type="pres">
      <dgm:prSet presAssocID="{5BF75775-C43F-4C47-938B-92DB6CD4369D}" presName="root" presStyleCnt="0">
        <dgm:presLayoutVars>
          <dgm:chMax/>
          <dgm:chPref/>
          <dgm:animLvl val="lvl"/>
        </dgm:presLayoutVars>
      </dgm:prSet>
      <dgm:spPr/>
    </dgm:pt>
    <dgm:pt modelId="{4F1AC56E-E151-4E4F-82FD-0716D985EEBE}" type="pres">
      <dgm:prSet presAssocID="{5BF75775-C43F-4C47-938B-92DB6CD4369D}" presName="divider" presStyleLbl="node1" presStyleIdx="0" presStyleCnt="1"/>
      <dgm:spPr/>
    </dgm:pt>
    <dgm:pt modelId="{B27CA4A5-BBA4-4AAB-A5B3-762800EEE8F1}" type="pres">
      <dgm:prSet presAssocID="{5BF75775-C43F-4C47-938B-92DB6CD4369D}" presName="nodes" presStyleCnt="0">
        <dgm:presLayoutVars>
          <dgm:chMax/>
          <dgm:chPref/>
          <dgm:animLvl val="lvl"/>
        </dgm:presLayoutVars>
      </dgm:prSet>
      <dgm:spPr/>
    </dgm:pt>
    <dgm:pt modelId="{6895C6E9-BA17-4FA4-AF41-229A89C839F9}" type="pres">
      <dgm:prSet presAssocID="{079F2F1E-80EF-40EC-BE0A-F263EE442705}" presName="composite" presStyleCnt="0"/>
      <dgm:spPr/>
    </dgm:pt>
    <dgm:pt modelId="{DA14F10E-E16C-4D89-8B3A-41EEC0A2905B}" type="pres">
      <dgm:prSet presAssocID="{079F2F1E-80EF-40EC-BE0A-F263EE442705}" presName="L1TextContainer" presStyleLbl="revTx" presStyleIdx="0" presStyleCnt="5">
        <dgm:presLayoutVars>
          <dgm:chMax val="1"/>
          <dgm:chPref val="1"/>
          <dgm:bulletEnabled val="1"/>
        </dgm:presLayoutVars>
      </dgm:prSet>
      <dgm:spPr/>
    </dgm:pt>
    <dgm:pt modelId="{73EBC5D9-CE3B-4718-949E-7C6408CA5223}" type="pres">
      <dgm:prSet presAssocID="{079F2F1E-80EF-40EC-BE0A-F263EE442705}" presName="L2TextContainerWrapper" presStyleCnt="0">
        <dgm:presLayoutVars>
          <dgm:chMax val="0"/>
          <dgm:chPref val="0"/>
          <dgm:bulletEnabled val="1"/>
        </dgm:presLayoutVars>
      </dgm:prSet>
      <dgm:spPr/>
    </dgm:pt>
    <dgm:pt modelId="{F21FC2A7-392C-4F20-B868-2CC2AD8D75FC}" type="pres">
      <dgm:prSet presAssocID="{079F2F1E-80EF-40EC-BE0A-F263EE442705}" presName="L2TextContainer" presStyleLbl="bgAccFollowNode1" presStyleIdx="0" presStyleCnt="5"/>
      <dgm:spPr/>
    </dgm:pt>
    <dgm:pt modelId="{6621AF37-CE36-4A09-B89C-256D02782A93}" type="pres">
      <dgm:prSet presAssocID="{079F2F1E-80EF-40EC-BE0A-F263EE442705}" presName="FlexibleEmptyPlaceHolder" presStyleCnt="0"/>
      <dgm:spPr/>
    </dgm:pt>
    <dgm:pt modelId="{42AEC08F-D9DA-499B-AF87-6D017E9F8753}" type="pres">
      <dgm:prSet presAssocID="{079F2F1E-80EF-40EC-BE0A-F263EE442705}" presName="ConnectLine" presStyleLbl="alignNode1" presStyleIdx="0" presStyleCnt="5"/>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AEC60044-59CD-406A-93BC-73E02E22FF12}" type="pres">
      <dgm:prSet presAssocID="{079F2F1E-80EF-40EC-BE0A-F263EE442705}" presName="ConnectorPoint" presStyleLbl="fgAcc1" presStyleIdx="0" presStyleCnt="5"/>
      <dgm:spPr>
        <a:solidFill>
          <a:schemeClr val="lt1">
            <a:alpha val="90000"/>
            <a:hueOff val="0"/>
            <a:satOff val="0"/>
            <a:lumOff val="0"/>
            <a:alphaOff val="0"/>
          </a:schemeClr>
        </a:solidFill>
        <a:ln w="19050" cap="flat" cmpd="sng" algn="ctr">
          <a:noFill/>
          <a:prstDash val="solid"/>
          <a:miter lim="800000"/>
        </a:ln>
        <a:effectLst/>
      </dgm:spPr>
    </dgm:pt>
    <dgm:pt modelId="{A7801ED2-3BC4-4EDB-8056-F744CA2B9ED2}" type="pres">
      <dgm:prSet presAssocID="{079F2F1E-80EF-40EC-BE0A-F263EE442705}" presName="EmptyPlaceHolder" presStyleCnt="0"/>
      <dgm:spPr/>
    </dgm:pt>
    <dgm:pt modelId="{75697A04-ED6B-4041-B80C-D656147F41C7}" type="pres">
      <dgm:prSet presAssocID="{51959945-00CE-4327-968F-F2B84BB8D831}" presName="spaceBetweenRectangles" presStyleCnt="0"/>
      <dgm:spPr/>
    </dgm:pt>
    <dgm:pt modelId="{13B7FE68-DD84-449B-9E84-EEFA49E3E69E}" type="pres">
      <dgm:prSet presAssocID="{5FB1DD88-6C68-472B-94E3-974CF90D6581}" presName="composite" presStyleCnt="0"/>
      <dgm:spPr/>
    </dgm:pt>
    <dgm:pt modelId="{6F0FCF2B-83EC-436D-A479-C78AAA02AD61}" type="pres">
      <dgm:prSet presAssocID="{5FB1DD88-6C68-472B-94E3-974CF90D6581}" presName="L1TextContainer" presStyleLbl="revTx" presStyleIdx="1" presStyleCnt="5">
        <dgm:presLayoutVars>
          <dgm:chMax val="1"/>
          <dgm:chPref val="1"/>
          <dgm:bulletEnabled val="1"/>
        </dgm:presLayoutVars>
      </dgm:prSet>
      <dgm:spPr/>
    </dgm:pt>
    <dgm:pt modelId="{A9E998ED-8141-4FE3-8CF9-B0079D046361}" type="pres">
      <dgm:prSet presAssocID="{5FB1DD88-6C68-472B-94E3-974CF90D6581}" presName="L2TextContainerWrapper" presStyleCnt="0">
        <dgm:presLayoutVars>
          <dgm:chMax val="0"/>
          <dgm:chPref val="0"/>
          <dgm:bulletEnabled val="1"/>
        </dgm:presLayoutVars>
      </dgm:prSet>
      <dgm:spPr/>
    </dgm:pt>
    <dgm:pt modelId="{22508A96-5F10-4AB5-A631-71BBF6FC1360}" type="pres">
      <dgm:prSet presAssocID="{5FB1DD88-6C68-472B-94E3-974CF90D6581}" presName="L2TextContainer" presStyleLbl="bgAccFollowNode1" presStyleIdx="1" presStyleCnt="5"/>
      <dgm:spPr/>
    </dgm:pt>
    <dgm:pt modelId="{D26F153C-E425-4F6F-A66C-191FA92FED1A}" type="pres">
      <dgm:prSet presAssocID="{5FB1DD88-6C68-472B-94E3-974CF90D6581}" presName="FlexibleEmptyPlaceHolder" presStyleCnt="0"/>
      <dgm:spPr/>
    </dgm:pt>
    <dgm:pt modelId="{4B73C75A-AF29-49D5-9324-76846BAB16BE}" type="pres">
      <dgm:prSet presAssocID="{5FB1DD88-6C68-472B-94E3-974CF90D6581}" presName="ConnectLine" presStyleLbl="alignNode1" presStyleIdx="1" presStyleCnt="5"/>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7D242F09-DD65-4980-BB73-30993F362DB4}" type="pres">
      <dgm:prSet presAssocID="{5FB1DD88-6C68-472B-94E3-974CF90D6581}" presName="ConnectorPoint" presStyleLbl="fgAcc1" presStyleIdx="1" presStyleCnt="5"/>
      <dgm:spPr>
        <a:solidFill>
          <a:schemeClr val="lt1">
            <a:alpha val="90000"/>
            <a:hueOff val="0"/>
            <a:satOff val="0"/>
            <a:lumOff val="0"/>
            <a:alphaOff val="0"/>
          </a:schemeClr>
        </a:solidFill>
        <a:ln w="19050" cap="flat" cmpd="sng" algn="ctr">
          <a:noFill/>
          <a:prstDash val="solid"/>
          <a:miter lim="800000"/>
        </a:ln>
        <a:effectLst/>
      </dgm:spPr>
    </dgm:pt>
    <dgm:pt modelId="{00DBAC7E-E5F6-4884-B021-0F1D6EBBE671}" type="pres">
      <dgm:prSet presAssocID="{5FB1DD88-6C68-472B-94E3-974CF90D6581}" presName="EmptyPlaceHolder" presStyleCnt="0"/>
      <dgm:spPr/>
    </dgm:pt>
    <dgm:pt modelId="{427A26A9-BDDF-4B8D-88B3-087E1AEBF92C}" type="pres">
      <dgm:prSet presAssocID="{705D4E12-6B5F-4EC9-BA09-5986D2C82DDA}" presName="spaceBetweenRectangles" presStyleCnt="0"/>
      <dgm:spPr/>
    </dgm:pt>
    <dgm:pt modelId="{52EF60F5-F9C6-45FD-8EC4-EB2B94504C57}" type="pres">
      <dgm:prSet presAssocID="{E0A07970-20A2-4A08-BF5A-B3A7779DD80A}" presName="composite" presStyleCnt="0"/>
      <dgm:spPr/>
    </dgm:pt>
    <dgm:pt modelId="{151A1D86-859D-41AF-A8EE-64C764FF9EA4}" type="pres">
      <dgm:prSet presAssocID="{E0A07970-20A2-4A08-BF5A-B3A7779DD80A}" presName="L1TextContainer" presStyleLbl="revTx" presStyleIdx="2" presStyleCnt="5">
        <dgm:presLayoutVars>
          <dgm:chMax val="1"/>
          <dgm:chPref val="1"/>
          <dgm:bulletEnabled val="1"/>
        </dgm:presLayoutVars>
      </dgm:prSet>
      <dgm:spPr/>
    </dgm:pt>
    <dgm:pt modelId="{9232CD97-AE37-4589-A778-33567CD378E8}" type="pres">
      <dgm:prSet presAssocID="{E0A07970-20A2-4A08-BF5A-B3A7779DD80A}" presName="L2TextContainerWrapper" presStyleCnt="0">
        <dgm:presLayoutVars>
          <dgm:chMax val="0"/>
          <dgm:chPref val="0"/>
          <dgm:bulletEnabled val="1"/>
        </dgm:presLayoutVars>
      </dgm:prSet>
      <dgm:spPr/>
    </dgm:pt>
    <dgm:pt modelId="{A82D74A3-AAE4-48A7-AB2A-5EE92F9D413D}" type="pres">
      <dgm:prSet presAssocID="{E0A07970-20A2-4A08-BF5A-B3A7779DD80A}" presName="L2TextContainer" presStyleLbl="bgAccFollowNode1" presStyleIdx="2" presStyleCnt="5"/>
      <dgm:spPr/>
    </dgm:pt>
    <dgm:pt modelId="{914F08D7-57BC-4CAB-9E39-DC552EA1E509}" type="pres">
      <dgm:prSet presAssocID="{E0A07970-20A2-4A08-BF5A-B3A7779DD80A}" presName="FlexibleEmptyPlaceHolder" presStyleCnt="0"/>
      <dgm:spPr/>
    </dgm:pt>
    <dgm:pt modelId="{9F696EEB-35D4-4B22-B752-102E2FE4D534}" type="pres">
      <dgm:prSet presAssocID="{E0A07970-20A2-4A08-BF5A-B3A7779DD80A}" presName="ConnectLine" presStyleLbl="alignNode1" presStyleIdx="2" presStyleCnt="5"/>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53B6E48D-DC70-42A0-B423-E22747293B3C}" type="pres">
      <dgm:prSet presAssocID="{E0A07970-20A2-4A08-BF5A-B3A7779DD80A}" presName="ConnectorPoint" presStyleLbl="fgAcc1" presStyleIdx="2" presStyleCnt="5"/>
      <dgm:spPr>
        <a:solidFill>
          <a:schemeClr val="lt1">
            <a:alpha val="90000"/>
            <a:hueOff val="0"/>
            <a:satOff val="0"/>
            <a:lumOff val="0"/>
            <a:alphaOff val="0"/>
          </a:schemeClr>
        </a:solidFill>
        <a:ln w="19050" cap="flat" cmpd="sng" algn="ctr">
          <a:noFill/>
          <a:prstDash val="solid"/>
          <a:miter lim="800000"/>
        </a:ln>
        <a:effectLst/>
      </dgm:spPr>
    </dgm:pt>
    <dgm:pt modelId="{C09779EA-D358-493C-B7CC-F9B494B529D7}" type="pres">
      <dgm:prSet presAssocID="{E0A07970-20A2-4A08-BF5A-B3A7779DD80A}" presName="EmptyPlaceHolder" presStyleCnt="0"/>
      <dgm:spPr/>
    </dgm:pt>
    <dgm:pt modelId="{5E524617-3418-400A-91C4-49B54AD4EF3D}" type="pres">
      <dgm:prSet presAssocID="{B656620E-3412-4973-8A6F-C5300A91964E}" presName="spaceBetweenRectangles" presStyleCnt="0"/>
      <dgm:spPr/>
    </dgm:pt>
    <dgm:pt modelId="{36A0A5F4-6018-4C11-A602-9F38A784B78F}" type="pres">
      <dgm:prSet presAssocID="{6CCFB466-C2D6-48BC-9399-8DEA5A66EC57}" presName="composite" presStyleCnt="0"/>
      <dgm:spPr/>
    </dgm:pt>
    <dgm:pt modelId="{8E4A970B-2B19-4AA1-A47A-02C262E832F4}" type="pres">
      <dgm:prSet presAssocID="{6CCFB466-C2D6-48BC-9399-8DEA5A66EC57}" presName="L1TextContainer" presStyleLbl="revTx" presStyleIdx="3" presStyleCnt="5">
        <dgm:presLayoutVars>
          <dgm:chMax val="1"/>
          <dgm:chPref val="1"/>
          <dgm:bulletEnabled val="1"/>
        </dgm:presLayoutVars>
      </dgm:prSet>
      <dgm:spPr/>
    </dgm:pt>
    <dgm:pt modelId="{76FD0D0D-AA9B-40E3-97D4-F61269C8316B}" type="pres">
      <dgm:prSet presAssocID="{6CCFB466-C2D6-48BC-9399-8DEA5A66EC57}" presName="L2TextContainerWrapper" presStyleCnt="0">
        <dgm:presLayoutVars>
          <dgm:chMax val="0"/>
          <dgm:chPref val="0"/>
          <dgm:bulletEnabled val="1"/>
        </dgm:presLayoutVars>
      </dgm:prSet>
      <dgm:spPr/>
    </dgm:pt>
    <dgm:pt modelId="{473A80F7-D049-4E69-B6D4-80CF5320BE47}" type="pres">
      <dgm:prSet presAssocID="{6CCFB466-C2D6-48BC-9399-8DEA5A66EC57}" presName="L2TextContainer" presStyleLbl="bgAccFollowNode1" presStyleIdx="3" presStyleCnt="5"/>
      <dgm:spPr/>
    </dgm:pt>
    <dgm:pt modelId="{8B805051-95BE-4B93-832F-DCF7C46325E7}" type="pres">
      <dgm:prSet presAssocID="{6CCFB466-C2D6-48BC-9399-8DEA5A66EC57}" presName="FlexibleEmptyPlaceHolder" presStyleCnt="0"/>
      <dgm:spPr/>
    </dgm:pt>
    <dgm:pt modelId="{012A348E-DF69-490E-9611-04D57EF87638}" type="pres">
      <dgm:prSet presAssocID="{6CCFB466-C2D6-48BC-9399-8DEA5A66EC57}" presName="ConnectLine" presStyleLbl="alignNode1" presStyleIdx="3" presStyleCnt="5"/>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9538244C-81ED-432B-97E8-CD74FB267E27}" type="pres">
      <dgm:prSet presAssocID="{6CCFB466-C2D6-48BC-9399-8DEA5A66EC57}" presName="ConnectorPoint" presStyleLbl="fgAcc1" presStyleIdx="3" presStyleCnt="5"/>
      <dgm:spPr>
        <a:solidFill>
          <a:schemeClr val="lt1">
            <a:alpha val="90000"/>
            <a:hueOff val="0"/>
            <a:satOff val="0"/>
            <a:lumOff val="0"/>
            <a:alphaOff val="0"/>
          </a:schemeClr>
        </a:solidFill>
        <a:ln w="19050" cap="flat" cmpd="sng" algn="ctr">
          <a:noFill/>
          <a:prstDash val="solid"/>
          <a:miter lim="800000"/>
        </a:ln>
        <a:effectLst/>
      </dgm:spPr>
    </dgm:pt>
    <dgm:pt modelId="{7B1D2EF3-8779-4171-B1F2-463C4F647668}" type="pres">
      <dgm:prSet presAssocID="{6CCFB466-C2D6-48BC-9399-8DEA5A66EC57}" presName="EmptyPlaceHolder" presStyleCnt="0"/>
      <dgm:spPr/>
    </dgm:pt>
    <dgm:pt modelId="{2E69109D-2A1E-4A44-AC84-3F01E9FCE1A9}" type="pres">
      <dgm:prSet presAssocID="{C3DF2A4F-7188-462A-9B0C-95178BD42E07}" presName="spaceBetweenRectangles" presStyleCnt="0"/>
      <dgm:spPr/>
    </dgm:pt>
    <dgm:pt modelId="{0C61E6B8-2A93-40D8-B3B3-1E767B276424}" type="pres">
      <dgm:prSet presAssocID="{8EB35716-BF35-43E4-89A5-68D7F406B73C}" presName="composite" presStyleCnt="0"/>
      <dgm:spPr/>
    </dgm:pt>
    <dgm:pt modelId="{CBD91F8E-59E6-4BA4-BEE9-CC34210C19D5}" type="pres">
      <dgm:prSet presAssocID="{8EB35716-BF35-43E4-89A5-68D7F406B73C}" presName="L1TextContainer" presStyleLbl="revTx" presStyleIdx="4" presStyleCnt="5">
        <dgm:presLayoutVars>
          <dgm:chMax val="1"/>
          <dgm:chPref val="1"/>
          <dgm:bulletEnabled val="1"/>
        </dgm:presLayoutVars>
      </dgm:prSet>
      <dgm:spPr/>
    </dgm:pt>
    <dgm:pt modelId="{C08BD052-81B6-4FB9-86F9-A33AD7AA7888}" type="pres">
      <dgm:prSet presAssocID="{8EB35716-BF35-43E4-89A5-68D7F406B73C}" presName="L2TextContainerWrapper" presStyleCnt="0">
        <dgm:presLayoutVars>
          <dgm:chMax val="0"/>
          <dgm:chPref val="0"/>
          <dgm:bulletEnabled val="1"/>
        </dgm:presLayoutVars>
      </dgm:prSet>
      <dgm:spPr/>
    </dgm:pt>
    <dgm:pt modelId="{E39017B9-B311-4E12-8D58-C79E313E18BF}" type="pres">
      <dgm:prSet presAssocID="{8EB35716-BF35-43E4-89A5-68D7F406B73C}" presName="L2TextContainer" presStyleLbl="bgAccFollowNode1" presStyleIdx="4" presStyleCnt="5"/>
      <dgm:spPr/>
    </dgm:pt>
    <dgm:pt modelId="{FBAF714D-70F0-4FF7-8975-E188132D00D2}" type="pres">
      <dgm:prSet presAssocID="{8EB35716-BF35-43E4-89A5-68D7F406B73C}" presName="FlexibleEmptyPlaceHolder" presStyleCnt="0"/>
      <dgm:spPr/>
    </dgm:pt>
    <dgm:pt modelId="{E29C5257-1596-46FD-96EE-F6721531518C}" type="pres">
      <dgm:prSet presAssocID="{8EB35716-BF35-43E4-89A5-68D7F406B73C}" presName="ConnectLine" presStyleLbl="alignNode1" presStyleIdx="4" presStyleCnt="5"/>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18C3A9C5-457E-4AD7-8D4A-D9FEC968463D}" type="pres">
      <dgm:prSet presAssocID="{8EB35716-BF35-43E4-89A5-68D7F406B73C}" presName="ConnectorPoint" presStyleLbl="fgAcc1" presStyleIdx="4" presStyleCnt="5"/>
      <dgm:spPr>
        <a:solidFill>
          <a:schemeClr val="lt1">
            <a:alpha val="90000"/>
            <a:hueOff val="0"/>
            <a:satOff val="0"/>
            <a:lumOff val="0"/>
            <a:alphaOff val="0"/>
          </a:schemeClr>
        </a:solidFill>
        <a:ln w="19050" cap="flat" cmpd="sng" algn="ctr">
          <a:noFill/>
          <a:prstDash val="solid"/>
          <a:miter lim="800000"/>
        </a:ln>
        <a:effectLst/>
      </dgm:spPr>
    </dgm:pt>
    <dgm:pt modelId="{E13A07B1-DF19-4E2A-998E-110BA3CF87A6}" type="pres">
      <dgm:prSet presAssocID="{8EB35716-BF35-43E4-89A5-68D7F406B73C}" presName="EmptyPlaceHolder" presStyleCnt="0"/>
      <dgm:spPr/>
    </dgm:pt>
  </dgm:ptLst>
  <dgm:cxnLst>
    <dgm:cxn modelId="{FD2DBF06-43A5-4E70-9187-2C1C4FF09835}" srcId="{5BF75775-C43F-4C47-938B-92DB6CD4369D}" destId="{6CCFB466-C2D6-48BC-9399-8DEA5A66EC57}" srcOrd="3" destOrd="0" parTransId="{68844443-8CDD-4C51-AF4D-412C6D1579BA}" sibTransId="{C3DF2A4F-7188-462A-9B0C-95178BD42E07}"/>
    <dgm:cxn modelId="{CF55790D-8C50-467D-A0D8-0BB79F22070F}" srcId="{079F2F1E-80EF-40EC-BE0A-F263EE442705}" destId="{FBED6C73-71FC-4706-8C03-58768D685519}" srcOrd="1" destOrd="0" parTransId="{4297D846-F249-4A39-95D1-CDE24E3DF6BC}" sibTransId="{3A00C0C4-117D-40AC-9F1F-2B5C5E498620}"/>
    <dgm:cxn modelId="{B206B111-D402-416F-8D2B-1D01ED610F42}" srcId="{8EB35716-BF35-43E4-89A5-68D7F406B73C}" destId="{FFC6439A-E26A-442A-A97E-E58CC5193497}" srcOrd="0" destOrd="0" parTransId="{564C45A9-B73A-44A8-8926-87507D023E6F}" sibTransId="{8346608E-317A-4266-A22C-80A787780A53}"/>
    <dgm:cxn modelId="{982A621D-4519-4169-8A12-85349B330B53}" type="presOf" srcId="{8EB35716-BF35-43E4-89A5-68D7F406B73C}" destId="{CBD91F8E-59E6-4BA4-BEE9-CC34210C19D5}" srcOrd="0" destOrd="0" presId="urn:microsoft.com/office/officeart/2017/3/layout/HorizontalPathTimeline"/>
    <dgm:cxn modelId="{85FB1E1F-7E5F-441E-8CCD-5B538893C2A1}" srcId="{6CCFB466-C2D6-48BC-9399-8DEA5A66EC57}" destId="{DC932564-95D4-4816-875D-39AAC8CE5EC6}" srcOrd="1" destOrd="0" parTransId="{3144440C-FA47-4240-83BF-814856196955}" sibTransId="{2C864DAA-CF49-441B-BBC4-516E62FBB40B}"/>
    <dgm:cxn modelId="{15437329-3A00-45D6-82B4-5A31F6F42D69}" type="presOf" srcId="{E0A07970-20A2-4A08-BF5A-B3A7779DD80A}" destId="{151A1D86-859D-41AF-A8EE-64C764FF9EA4}" srcOrd="0" destOrd="0" presId="urn:microsoft.com/office/officeart/2017/3/layout/HorizontalPathTimeline"/>
    <dgm:cxn modelId="{9F1CE55C-A785-41E8-9D3A-6FB67DBBFE3D}" type="presOf" srcId="{079F2F1E-80EF-40EC-BE0A-F263EE442705}" destId="{DA14F10E-E16C-4D89-8B3A-41EEC0A2905B}" srcOrd="0" destOrd="0" presId="urn:microsoft.com/office/officeart/2017/3/layout/HorizontalPathTimeline"/>
    <dgm:cxn modelId="{C584E55E-7734-4E32-B63A-7F05F429559A}" srcId="{079F2F1E-80EF-40EC-BE0A-F263EE442705}" destId="{4E14F095-7328-4504-9BE0-C67E365BC996}" srcOrd="0" destOrd="0" parTransId="{8D2637D5-96E5-4E0D-AC03-CC4A5C5D5EAB}" sibTransId="{4E500578-6346-4889-B632-FFD71113BDBE}"/>
    <dgm:cxn modelId="{89EEF979-1DB3-4C55-95E5-0043619D3951}" srcId="{5BF75775-C43F-4C47-938B-92DB6CD4369D}" destId="{8EB35716-BF35-43E4-89A5-68D7F406B73C}" srcOrd="4" destOrd="0" parTransId="{84A4257C-E7BA-4C28-B4D0-346CEBED34EB}" sibTransId="{D394E72C-5AED-40CC-9DDC-96457656604A}"/>
    <dgm:cxn modelId="{66EA967A-BF07-40AF-BEF5-44D84C79C3BB}" srcId="{5BF75775-C43F-4C47-938B-92DB6CD4369D}" destId="{079F2F1E-80EF-40EC-BE0A-F263EE442705}" srcOrd="0" destOrd="0" parTransId="{85CD7A9D-4625-4F44-B3F6-F34DC3846CB7}" sibTransId="{51959945-00CE-4327-968F-F2B84BB8D831}"/>
    <dgm:cxn modelId="{C75AC39E-0511-4549-A365-E7F9D624AF6D}" srcId="{5BF75775-C43F-4C47-938B-92DB6CD4369D}" destId="{5FB1DD88-6C68-472B-94E3-974CF90D6581}" srcOrd="1" destOrd="0" parTransId="{3EF69165-2996-4BE0-9FA2-85371569C4CE}" sibTransId="{705D4E12-6B5F-4EC9-BA09-5986D2C82DDA}"/>
    <dgm:cxn modelId="{2F827FA2-C227-43E7-8B74-2B797D7A5396}" type="presOf" srcId="{5BF75775-C43F-4C47-938B-92DB6CD4369D}" destId="{3481717D-FD3A-46C8-BEDD-772003EAF7BA}" srcOrd="0" destOrd="0" presId="urn:microsoft.com/office/officeart/2017/3/layout/HorizontalPathTimeline"/>
    <dgm:cxn modelId="{2F0F7FAA-2523-4CFE-A9C6-3A349822FCFA}" type="presOf" srcId="{4E14F095-7328-4504-9BE0-C67E365BC996}" destId="{F21FC2A7-392C-4F20-B868-2CC2AD8D75FC}" srcOrd="0" destOrd="0" presId="urn:microsoft.com/office/officeart/2017/3/layout/HorizontalPathTimeline"/>
    <dgm:cxn modelId="{546E88AE-8B6A-4EBA-8AEC-F24B68D5D133}" srcId="{E0A07970-20A2-4A08-BF5A-B3A7779DD80A}" destId="{5F9DC7B2-F42A-4DBE-BC3E-363ED7D07679}" srcOrd="0" destOrd="0" parTransId="{039A6722-6DA0-4A51-8901-254A187E2C4A}" sibTransId="{F7157DAB-E1C2-465D-8B94-3ECF5859D058}"/>
    <dgm:cxn modelId="{698504B3-AF1C-45A7-85A0-6A57AFBFE5C3}" srcId="{5FB1DD88-6C68-472B-94E3-974CF90D6581}" destId="{9D75FA85-A5AB-45A4-9916-F767D4406F5C}" srcOrd="0" destOrd="0" parTransId="{06EBFA83-4595-4005-8817-722E833350E8}" sibTransId="{764E1209-F4A3-4300-8C7F-6D6F24AEAB19}"/>
    <dgm:cxn modelId="{B1E9C6B4-749F-4780-A987-588C3FABBD1E}" type="presOf" srcId="{FBED6C73-71FC-4706-8C03-58768D685519}" destId="{F21FC2A7-392C-4F20-B868-2CC2AD8D75FC}" srcOrd="0" destOrd="1" presId="urn:microsoft.com/office/officeart/2017/3/layout/HorizontalPathTimeline"/>
    <dgm:cxn modelId="{778FD6CA-3E38-46C7-A565-BB7101D3F3E5}" type="presOf" srcId="{5F9DC7B2-F42A-4DBE-BC3E-363ED7D07679}" destId="{A82D74A3-AAE4-48A7-AB2A-5EE92F9D413D}" srcOrd="0" destOrd="0" presId="urn:microsoft.com/office/officeart/2017/3/layout/HorizontalPathTimeline"/>
    <dgm:cxn modelId="{EF63DBD5-90FD-4A1D-9B0B-CD3BF7AABB8D}" type="presOf" srcId="{DC932564-95D4-4816-875D-39AAC8CE5EC6}" destId="{473A80F7-D049-4E69-B6D4-80CF5320BE47}" srcOrd="0" destOrd="1" presId="urn:microsoft.com/office/officeart/2017/3/layout/HorizontalPathTimeline"/>
    <dgm:cxn modelId="{E27E26DB-AB2E-4301-B7DF-28D341161E0C}" srcId="{6CCFB466-C2D6-48BC-9399-8DEA5A66EC57}" destId="{494DF81A-F691-47AE-9E83-A87392E754AC}" srcOrd="0" destOrd="0" parTransId="{CC2983B2-52CF-4BCE-8981-0A7FAC24B9FF}" sibTransId="{9505CB2E-E98A-4DA2-9C59-407514E14A76}"/>
    <dgm:cxn modelId="{C070A1E8-38B6-4DF1-9B6A-586CBC7F2629}" type="presOf" srcId="{494DF81A-F691-47AE-9E83-A87392E754AC}" destId="{473A80F7-D049-4E69-B6D4-80CF5320BE47}" srcOrd="0" destOrd="0" presId="urn:microsoft.com/office/officeart/2017/3/layout/HorizontalPathTimeline"/>
    <dgm:cxn modelId="{315440EA-5E9C-4C51-B637-54202368CC21}" srcId="{5BF75775-C43F-4C47-938B-92DB6CD4369D}" destId="{E0A07970-20A2-4A08-BF5A-B3A7779DD80A}" srcOrd="2" destOrd="0" parTransId="{0EF7CB6B-5CAC-4354-9C56-AD000E02C278}" sibTransId="{B656620E-3412-4973-8A6F-C5300A91964E}"/>
    <dgm:cxn modelId="{C56F62F0-B794-432A-8412-E0A29170D99C}" type="presOf" srcId="{6CCFB466-C2D6-48BC-9399-8DEA5A66EC57}" destId="{8E4A970B-2B19-4AA1-A47A-02C262E832F4}" srcOrd="0" destOrd="0" presId="urn:microsoft.com/office/officeart/2017/3/layout/HorizontalPathTimeline"/>
    <dgm:cxn modelId="{6957C2F2-744F-44E4-B829-3C830FF2D1AF}" type="presOf" srcId="{9D75FA85-A5AB-45A4-9916-F767D4406F5C}" destId="{22508A96-5F10-4AB5-A631-71BBF6FC1360}" srcOrd="0" destOrd="0" presId="urn:microsoft.com/office/officeart/2017/3/layout/HorizontalPathTimeline"/>
    <dgm:cxn modelId="{7611D2F4-009E-4068-BF68-86C97207B90A}" type="presOf" srcId="{5FB1DD88-6C68-472B-94E3-974CF90D6581}" destId="{6F0FCF2B-83EC-436D-A479-C78AAA02AD61}" srcOrd="0" destOrd="0" presId="urn:microsoft.com/office/officeart/2017/3/layout/HorizontalPathTimeline"/>
    <dgm:cxn modelId="{E0A1DFFE-B422-49A5-BB56-DDBBD15AA75F}" type="presOf" srcId="{FFC6439A-E26A-442A-A97E-E58CC5193497}" destId="{E39017B9-B311-4E12-8D58-C79E313E18BF}" srcOrd="0" destOrd="0" presId="urn:microsoft.com/office/officeart/2017/3/layout/HorizontalPathTimeline"/>
    <dgm:cxn modelId="{093EE5B5-F231-4745-BC83-56DFD915E4D9}" type="presParOf" srcId="{3481717D-FD3A-46C8-BEDD-772003EAF7BA}" destId="{4F1AC56E-E151-4E4F-82FD-0716D985EEBE}" srcOrd="0" destOrd="0" presId="urn:microsoft.com/office/officeart/2017/3/layout/HorizontalPathTimeline"/>
    <dgm:cxn modelId="{1545D20C-62F9-487D-8FEF-73BED6A4B6DC}" type="presParOf" srcId="{3481717D-FD3A-46C8-BEDD-772003EAF7BA}" destId="{B27CA4A5-BBA4-4AAB-A5B3-762800EEE8F1}" srcOrd="1" destOrd="0" presId="urn:microsoft.com/office/officeart/2017/3/layout/HorizontalPathTimeline"/>
    <dgm:cxn modelId="{44CF2713-268E-4C8B-9420-6FE093F6E25D}" type="presParOf" srcId="{B27CA4A5-BBA4-4AAB-A5B3-762800EEE8F1}" destId="{6895C6E9-BA17-4FA4-AF41-229A89C839F9}" srcOrd="0" destOrd="0" presId="urn:microsoft.com/office/officeart/2017/3/layout/HorizontalPathTimeline"/>
    <dgm:cxn modelId="{61A93093-457C-4983-A8C9-FEB04C959B09}" type="presParOf" srcId="{6895C6E9-BA17-4FA4-AF41-229A89C839F9}" destId="{DA14F10E-E16C-4D89-8B3A-41EEC0A2905B}" srcOrd="0" destOrd="0" presId="urn:microsoft.com/office/officeart/2017/3/layout/HorizontalPathTimeline"/>
    <dgm:cxn modelId="{305E6BF5-216E-41A0-9BEA-914B1ED1966B}" type="presParOf" srcId="{6895C6E9-BA17-4FA4-AF41-229A89C839F9}" destId="{73EBC5D9-CE3B-4718-949E-7C6408CA5223}" srcOrd="1" destOrd="0" presId="urn:microsoft.com/office/officeart/2017/3/layout/HorizontalPathTimeline"/>
    <dgm:cxn modelId="{95F8DD13-E790-4439-A9D0-D6A5996BAC07}" type="presParOf" srcId="{73EBC5D9-CE3B-4718-949E-7C6408CA5223}" destId="{F21FC2A7-392C-4F20-B868-2CC2AD8D75FC}" srcOrd="0" destOrd="0" presId="urn:microsoft.com/office/officeart/2017/3/layout/HorizontalPathTimeline"/>
    <dgm:cxn modelId="{47204996-A59B-4C94-A43A-6EC0EB9CB469}" type="presParOf" srcId="{73EBC5D9-CE3B-4718-949E-7C6408CA5223}" destId="{6621AF37-CE36-4A09-B89C-256D02782A93}" srcOrd="1" destOrd="0" presId="urn:microsoft.com/office/officeart/2017/3/layout/HorizontalPathTimeline"/>
    <dgm:cxn modelId="{31C24ACB-A251-4771-854F-CF58B5636AC8}" type="presParOf" srcId="{6895C6E9-BA17-4FA4-AF41-229A89C839F9}" destId="{42AEC08F-D9DA-499B-AF87-6D017E9F8753}" srcOrd="2" destOrd="0" presId="urn:microsoft.com/office/officeart/2017/3/layout/HorizontalPathTimeline"/>
    <dgm:cxn modelId="{796929B8-A59E-4F82-893C-016BCB8F683B}" type="presParOf" srcId="{6895C6E9-BA17-4FA4-AF41-229A89C839F9}" destId="{AEC60044-59CD-406A-93BC-73E02E22FF12}" srcOrd="3" destOrd="0" presId="urn:microsoft.com/office/officeart/2017/3/layout/HorizontalPathTimeline"/>
    <dgm:cxn modelId="{882A097E-AA08-46DE-BFB4-8E9C6240D02F}" type="presParOf" srcId="{6895C6E9-BA17-4FA4-AF41-229A89C839F9}" destId="{A7801ED2-3BC4-4EDB-8056-F744CA2B9ED2}" srcOrd="4" destOrd="0" presId="urn:microsoft.com/office/officeart/2017/3/layout/HorizontalPathTimeline"/>
    <dgm:cxn modelId="{51AB5482-2E8B-4E5B-B2E3-7E6F49DCF439}" type="presParOf" srcId="{B27CA4A5-BBA4-4AAB-A5B3-762800EEE8F1}" destId="{75697A04-ED6B-4041-B80C-D656147F41C7}" srcOrd="1" destOrd="0" presId="urn:microsoft.com/office/officeart/2017/3/layout/HorizontalPathTimeline"/>
    <dgm:cxn modelId="{320F5907-F08A-4BEC-B617-EA98A1610025}" type="presParOf" srcId="{B27CA4A5-BBA4-4AAB-A5B3-762800EEE8F1}" destId="{13B7FE68-DD84-449B-9E84-EEFA49E3E69E}" srcOrd="2" destOrd="0" presId="urn:microsoft.com/office/officeart/2017/3/layout/HorizontalPathTimeline"/>
    <dgm:cxn modelId="{57DCD211-45BB-4099-8413-AFCE9192C669}" type="presParOf" srcId="{13B7FE68-DD84-449B-9E84-EEFA49E3E69E}" destId="{6F0FCF2B-83EC-436D-A479-C78AAA02AD61}" srcOrd="0" destOrd="0" presId="urn:microsoft.com/office/officeart/2017/3/layout/HorizontalPathTimeline"/>
    <dgm:cxn modelId="{6236FFB1-A712-45F2-AA61-402B7FCE2596}" type="presParOf" srcId="{13B7FE68-DD84-449B-9E84-EEFA49E3E69E}" destId="{A9E998ED-8141-4FE3-8CF9-B0079D046361}" srcOrd="1" destOrd="0" presId="urn:microsoft.com/office/officeart/2017/3/layout/HorizontalPathTimeline"/>
    <dgm:cxn modelId="{EAFE1E21-6969-4D5D-A7EA-925CC6330B3D}" type="presParOf" srcId="{A9E998ED-8141-4FE3-8CF9-B0079D046361}" destId="{22508A96-5F10-4AB5-A631-71BBF6FC1360}" srcOrd="0" destOrd="0" presId="urn:microsoft.com/office/officeart/2017/3/layout/HorizontalPathTimeline"/>
    <dgm:cxn modelId="{052EF519-BACC-4D0B-BA84-922B8709AD68}" type="presParOf" srcId="{A9E998ED-8141-4FE3-8CF9-B0079D046361}" destId="{D26F153C-E425-4F6F-A66C-191FA92FED1A}" srcOrd="1" destOrd="0" presId="urn:microsoft.com/office/officeart/2017/3/layout/HorizontalPathTimeline"/>
    <dgm:cxn modelId="{8EF5185F-F876-427F-AF51-E3F841841641}" type="presParOf" srcId="{13B7FE68-DD84-449B-9E84-EEFA49E3E69E}" destId="{4B73C75A-AF29-49D5-9324-76846BAB16BE}" srcOrd="2" destOrd="0" presId="urn:microsoft.com/office/officeart/2017/3/layout/HorizontalPathTimeline"/>
    <dgm:cxn modelId="{D40E9E46-8033-4431-8634-F3246D47E48F}" type="presParOf" srcId="{13B7FE68-DD84-449B-9E84-EEFA49E3E69E}" destId="{7D242F09-DD65-4980-BB73-30993F362DB4}" srcOrd="3" destOrd="0" presId="urn:microsoft.com/office/officeart/2017/3/layout/HorizontalPathTimeline"/>
    <dgm:cxn modelId="{ABDA5307-7181-4C62-B78B-FEF9C94B68A3}" type="presParOf" srcId="{13B7FE68-DD84-449B-9E84-EEFA49E3E69E}" destId="{00DBAC7E-E5F6-4884-B021-0F1D6EBBE671}" srcOrd="4" destOrd="0" presId="urn:microsoft.com/office/officeart/2017/3/layout/HorizontalPathTimeline"/>
    <dgm:cxn modelId="{18F2CC13-FB43-4B9C-851D-99288A046D4C}" type="presParOf" srcId="{B27CA4A5-BBA4-4AAB-A5B3-762800EEE8F1}" destId="{427A26A9-BDDF-4B8D-88B3-087E1AEBF92C}" srcOrd="3" destOrd="0" presId="urn:microsoft.com/office/officeart/2017/3/layout/HorizontalPathTimeline"/>
    <dgm:cxn modelId="{62BA924E-C595-41C6-A02D-152E2A951938}" type="presParOf" srcId="{B27CA4A5-BBA4-4AAB-A5B3-762800EEE8F1}" destId="{52EF60F5-F9C6-45FD-8EC4-EB2B94504C57}" srcOrd="4" destOrd="0" presId="urn:microsoft.com/office/officeart/2017/3/layout/HorizontalPathTimeline"/>
    <dgm:cxn modelId="{D419013B-E334-4B53-BC83-E84FE66B6AB6}" type="presParOf" srcId="{52EF60F5-F9C6-45FD-8EC4-EB2B94504C57}" destId="{151A1D86-859D-41AF-A8EE-64C764FF9EA4}" srcOrd="0" destOrd="0" presId="urn:microsoft.com/office/officeart/2017/3/layout/HorizontalPathTimeline"/>
    <dgm:cxn modelId="{237C4526-C173-4738-B096-142CD3D0C48D}" type="presParOf" srcId="{52EF60F5-F9C6-45FD-8EC4-EB2B94504C57}" destId="{9232CD97-AE37-4589-A778-33567CD378E8}" srcOrd="1" destOrd="0" presId="urn:microsoft.com/office/officeart/2017/3/layout/HorizontalPathTimeline"/>
    <dgm:cxn modelId="{BE6977A0-1866-4AA3-A9AF-9365E67FBA73}" type="presParOf" srcId="{9232CD97-AE37-4589-A778-33567CD378E8}" destId="{A82D74A3-AAE4-48A7-AB2A-5EE92F9D413D}" srcOrd="0" destOrd="0" presId="urn:microsoft.com/office/officeart/2017/3/layout/HorizontalPathTimeline"/>
    <dgm:cxn modelId="{20832622-DD61-4403-9851-85FA69261716}" type="presParOf" srcId="{9232CD97-AE37-4589-A778-33567CD378E8}" destId="{914F08D7-57BC-4CAB-9E39-DC552EA1E509}" srcOrd="1" destOrd="0" presId="urn:microsoft.com/office/officeart/2017/3/layout/HorizontalPathTimeline"/>
    <dgm:cxn modelId="{6530450C-5F27-4EF6-9307-68E02D2AA033}" type="presParOf" srcId="{52EF60F5-F9C6-45FD-8EC4-EB2B94504C57}" destId="{9F696EEB-35D4-4B22-B752-102E2FE4D534}" srcOrd="2" destOrd="0" presId="urn:microsoft.com/office/officeart/2017/3/layout/HorizontalPathTimeline"/>
    <dgm:cxn modelId="{9A1BFF6E-5B6A-41B3-BD12-548F4BC4CBA6}" type="presParOf" srcId="{52EF60F5-F9C6-45FD-8EC4-EB2B94504C57}" destId="{53B6E48D-DC70-42A0-B423-E22747293B3C}" srcOrd="3" destOrd="0" presId="urn:microsoft.com/office/officeart/2017/3/layout/HorizontalPathTimeline"/>
    <dgm:cxn modelId="{6F9ADDE0-0742-4E69-955F-D51585CBDC82}" type="presParOf" srcId="{52EF60F5-F9C6-45FD-8EC4-EB2B94504C57}" destId="{C09779EA-D358-493C-B7CC-F9B494B529D7}" srcOrd="4" destOrd="0" presId="urn:microsoft.com/office/officeart/2017/3/layout/HorizontalPathTimeline"/>
    <dgm:cxn modelId="{48620DD9-C444-40D8-A2C0-C6F31B90FA82}" type="presParOf" srcId="{B27CA4A5-BBA4-4AAB-A5B3-762800EEE8F1}" destId="{5E524617-3418-400A-91C4-49B54AD4EF3D}" srcOrd="5" destOrd="0" presId="urn:microsoft.com/office/officeart/2017/3/layout/HorizontalPathTimeline"/>
    <dgm:cxn modelId="{FD4AA40A-A21D-4A59-8EA9-6498BC9C36DD}" type="presParOf" srcId="{B27CA4A5-BBA4-4AAB-A5B3-762800EEE8F1}" destId="{36A0A5F4-6018-4C11-A602-9F38A784B78F}" srcOrd="6" destOrd="0" presId="urn:microsoft.com/office/officeart/2017/3/layout/HorizontalPathTimeline"/>
    <dgm:cxn modelId="{49284C4C-DC76-46CA-9CA5-15E2EDEE816D}" type="presParOf" srcId="{36A0A5F4-6018-4C11-A602-9F38A784B78F}" destId="{8E4A970B-2B19-4AA1-A47A-02C262E832F4}" srcOrd="0" destOrd="0" presId="urn:microsoft.com/office/officeart/2017/3/layout/HorizontalPathTimeline"/>
    <dgm:cxn modelId="{2C6E26BB-17A4-485D-A6F8-F2B030A045A1}" type="presParOf" srcId="{36A0A5F4-6018-4C11-A602-9F38A784B78F}" destId="{76FD0D0D-AA9B-40E3-97D4-F61269C8316B}" srcOrd="1" destOrd="0" presId="urn:microsoft.com/office/officeart/2017/3/layout/HorizontalPathTimeline"/>
    <dgm:cxn modelId="{B95EF185-A403-46B6-BBB7-04C83A911BFC}" type="presParOf" srcId="{76FD0D0D-AA9B-40E3-97D4-F61269C8316B}" destId="{473A80F7-D049-4E69-B6D4-80CF5320BE47}" srcOrd="0" destOrd="0" presId="urn:microsoft.com/office/officeart/2017/3/layout/HorizontalPathTimeline"/>
    <dgm:cxn modelId="{1902BE79-BD47-451B-9CAE-C18E2EEE2F31}" type="presParOf" srcId="{76FD0D0D-AA9B-40E3-97D4-F61269C8316B}" destId="{8B805051-95BE-4B93-832F-DCF7C46325E7}" srcOrd="1" destOrd="0" presId="urn:microsoft.com/office/officeart/2017/3/layout/HorizontalPathTimeline"/>
    <dgm:cxn modelId="{A6CC05BE-62A6-4759-A86E-EEC07B0F7209}" type="presParOf" srcId="{36A0A5F4-6018-4C11-A602-9F38A784B78F}" destId="{012A348E-DF69-490E-9611-04D57EF87638}" srcOrd="2" destOrd="0" presId="urn:microsoft.com/office/officeart/2017/3/layout/HorizontalPathTimeline"/>
    <dgm:cxn modelId="{08FA98E9-6606-4996-8FF3-D895941013EB}" type="presParOf" srcId="{36A0A5F4-6018-4C11-A602-9F38A784B78F}" destId="{9538244C-81ED-432B-97E8-CD74FB267E27}" srcOrd="3" destOrd="0" presId="urn:microsoft.com/office/officeart/2017/3/layout/HorizontalPathTimeline"/>
    <dgm:cxn modelId="{A27DF53A-513F-4226-A7BD-F84CB3479BA3}" type="presParOf" srcId="{36A0A5F4-6018-4C11-A602-9F38A784B78F}" destId="{7B1D2EF3-8779-4171-B1F2-463C4F647668}" srcOrd="4" destOrd="0" presId="urn:microsoft.com/office/officeart/2017/3/layout/HorizontalPathTimeline"/>
    <dgm:cxn modelId="{90D6DB84-F711-4845-BD02-7EE295473758}" type="presParOf" srcId="{B27CA4A5-BBA4-4AAB-A5B3-762800EEE8F1}" destId="{2E69109D-2A1E-4A44-AC84-3F01E9FCE1A9}" srcOrd="7" destOrd="0" presId="urn:microsoft.com/office/officeart/2017/3/layout/HorizontalPathTimeline"/>
    <dgm:cxn modelId="{A0DA6C7B-8CB2-44A5-AF86-CFB2C8B49A9B}" type="presParOf" srcId="{B27CA4A5-BBA4-4AAB-A5B3-762800EEE8F1}" destId="{0C61E6B8-2A93-40D8-B3B3-1E767B276424}" srcOrd="8" destOrd="0" presId="urn:microsoft.com/office/officeart/2017/3/layout/HorizontalPathTimeline"/>
    <dgm:cxn modelId="{5E6DCDC5-F04B-4724-B78F-8018396B3854}" type="presParOf" srcId="{0C61E6B8-2A93-40D8-B3B3-1E767B276424}" destId="{CBD91F8E-59E6-4BA4-BEE9-CC34210C19D5}" srcOrd="0" destOrd="0" presId="urn:microsoft.com/office/officeart/2017/3/layout/HorizontalPathTimeline"/>
    <dgm:cxn modelId="{F5E92EA1-21C5-4DB2-BB72-41F86089C891}" type="presParOf" srcId="{0C61E6B8-2A93-40D8-B3B3-1E767B276424}" destId="{C08BD052-81B6-4FB9-86F9-A33AD7AA7888}" srcOrd="1" destOrd="0" presId="urn:microsoft.com/office/officeart/2017/3/layout/HorizontalPathTimeline"/>
    <dgm:cxn modelId="{F055822F-106C-43ED-A518-492D81BB1C8F}" type="presParOf" srcId="{C08BD052-81B6-4FB9-86F9-A33AD7AA7888}" destId="{E39017B9-B311-4E12-8D58-C79E313E18BF}" srcOrd="0" destOrd="0" presId="urn:microsoft.com/office/officeart/2017/3/layout/HorizontalPathTimeline"/>
    <dgm:cxn modelId="{FBAD46D7-C486-4E40-99E1-A1B395758118}" type="presParOf" srcId="{C08BD052-81B6-4FB9-86F9-A33AD7AA7888}" destId="{FBAF714D-70F0-4FF7-8975-E188132D00D2}" srcOrd="1" destOrd="0" presId="urn:microsoft.com/office/officeart/2017/3/layout/HorizontalPathTimeline"/>
    <dgm:cxn modelId="{648A46EB-AA50-4D4E-AD65-3AFB175535A6}" type="presParOf" srcId="{0C61E6B8-2A93-40D8-B3B3-1E767B276424}" destId="{E29C5257-1596-46FD-96EE-F6721531518C}" srcOrd="2" destOrd="0" presId="urn:microsoft.com/office/officeart/2017/3/layout/HorizontalPathTimeline"/>
    <dgm:cxn modelId="{D6ABF6F6-B4DC-4036-9CD3-5CCC5B2FC7FC}" type="presParOf" srcId="{0C61E6B8-2A93-40D8-B3B3-1E767B276424}" destId="{18C3A9C5-457E-4AD7-8D4A-D9FEC968463D}" srcOrd="3" destOrd="0" presId="urn:microsoft.com/office/officeart/2017/3/layout/HorizontalPathTimeline"/>
    <dgm:cxn modelId="{B37A0429-01B3-4159-8B8F-BC31E1653A29}" type="presParOf" srcId="{0C61E6B8-2A93-40D8-B3B3-1E767B276424}" destId="{E13A07B1-DF19-4E2A-998E-110BA3CF87A6}" srcOrd="4" destOrd="0" presId="urn:microsoft.com/office/officeart/2017/3/layout/HorizontalPathTimeline"/>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14F10E-E16C-4D89-8B3A-41EEC0A2905B}">
      <dsp:nvSpPr>
        <dsp:cNvPr id="0" name=""/>
        <dsp:cNvSpPr/>
      </dsp:nvSpPr>
      <dsp:spPr>
        <a:xfrm>
          <a:off x="412002" y="3767254"/>
          <a:ext cx="3248392" cy="792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nl-NL" sz="2000" kern="1200">
              <a:latin typeface="Aptos Display" panose="02110004020202020204"/>
            </a:rPr>
            <a:t>Aug 2024</a:t>
          </a:r>
          <a:endParaRPr lang="nl-NL" sz="2000" kern="1200"/>
        </a:p>
      </dsp:txBody>
      <dsp:txXfrm>
        <a:off x="412002" y="3767254"/>
        <a:ext cx="3248392" cy="792737"/>
      </dsp:txXfrm>
    </dsp:sp>
    <dsp:sp modelId="{4F1AC56E-E151-4E4F-82FD-0716D985EEBE}">
      <dsp:nvSpPr>
        <dsp:cNvPr id="0" name=""/>
        <dsp:cNvSpPr/>
      </dsp:nvSpPr>
      <dsp:spPr>
        <a:xfrm>
          <a:off x="0" y="3367378"/>
          <a:ext cx="12193378" cy="2806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1FC2A7-392C-4F20-B868-2CC2AD8D75FC}">
      <dsp:nvSpPr>
        <dsp:cNvPr id="0" name=""/>
        <dsp:cNvSpPr/>
      </dsp:nvSpPr>
      <dsp:spPr>
        <a:xfrm>
          <a:off x="249583" y="1165538"/>
          <a:ext cx="3573231" cy="100922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nl-NL" sz="1500" kern="1200">
              <a:solidFill>
                <a:schemeClr val="tx2"/>
              </a:solidFill>
              <a:latin typeface="Aptos Display" panose="02110004020202020204"/>
            </a:rPr>
            <a:t>Informeren schoolopleiders (N=35)</a:t>
          </a:r>
          <a:endParaRPr lang="nl-NL" sz="1500" kern="1200">
            <a:solidFill>
              <a:schemeClr val="tx2"/>
            </a:solidFill>
          </a:endParaRPr>
        </a:p>
        <a:p>
          <a:pPr marL="0" lvl="0" indent="0" algn="l" defTabSz="666750">
            <a:lnSpc>
              <a:spcPct val="90000"/>
            </a:lnSpc>
            <a:spcBef>
              <a:spcPct val="0"/>
            </a:spcBef>
            <a:spcAft>
              <a:spcPct val="35000"/>
            </a:spcAft>
            <a:buNone/>
          </a:pPr>
          <a:r>
            <a:rPr lang="nl-NL" sz="1500" b="0" kern="1200">
              <a:solidFill>
                <a:schemeClr val="tx2"/>
              </a:solidFill>
              <a:latin typeface="Aptos Display" panose="02110004020202020204"/>
            </a:rPr>
            <a:t>Informeren studenten (N=70) door schoolopleider</a:t>
          </a:r>
        </a:p>
      </dsp:txBody>
      <dsp:txXfrm>
        <a:off x="249583" y="1165538"/>
        <a:ext cx="3573231" cy="1009227"/>
      </dsp:txXfrm>
    </dsp:sp>
    <dsp:sp modelId="{42AEC08F-D9DA-499B-AF87-6D017E9F8753}">
      <dsp:nvSpPr>
        <dsp:cNvPr id="0" name=""/>
        <dsp:cNvSpPr/>
      </dsp:nvSpPr>
      <dsp:spPr>
        <a:xfrm>
          <a:off x="2036198" y="2174765"/>
          <a:ext cx="0" cy="119261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6F0FCF2B-83EC-436D-A479-C78AAA02AD61}">
      <dsp:nvSpPr>
        <dsp:cNvPr id="0" name=""/>
        <dsp:cNvSpPr/>
      </dsp:nvSpPr>
      <dsp:spPr>
        <a:xfrm>
          <a:off x="2442247" y="2455380"/>
          <a:ext cx="3248392" cy="792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endParaRPr lang="nl-NL" sz="2000" b="1" kern="1200">
            <a:solidFill>
              <a:srgbClr val="444444"/>
            </a:solidFill>
            <a:latin typeface="Calibri"/>
            <a:ea typeface="Calibri"/>
            <a:cs typeface="Calibri"/>
          </a:endParaRPr>
        </a:p>
      </dsp:txBody>
      <dsp:txXfrm>
        <a:off x="2442247" y="2455380"/>
        <a:ext cx="3248392" cy="792737"/>
      </dsp:txXfrm>
    </dsp:sp>
    <dsp:sp modelId="{22508A96-5F10-4AB5-A631-71BBF6FC1360}">
      <dsp:nvSpPr>
        <dsp:cNvPr id="0" name=""/>
        <dsp:cNvSpPr/>
      </dsp:nvSpPr>
      <dsp:spPr>
        <a:xfrm>
          <a:off x="2279828" y="4840606"/>
          <a:ext cx="3573231" cy="9786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nl-NL" sz="1500" b="0" kern="1200" err="1">
              <a:solidFill>
                <a:schemeClr val="tx2"/>
              </a:solidFill>
              <a:latin typeface="+mj-lt"/>
              <a:ea typeface="Calibri"/>
              <a:cs typeface="Calibri"/>
            </a:rPr>
            <a:t>Fieldnotes</a:t>
          </a:r>
          <a:r>
            <a:rPr lang="nl-NL" sz="1500" b="0" kern="1200">
              <a:solidFill>
                <a:schemeClr val="tx2"/>
              </a:solidFill>
              <a:latin typeface="+mj-lt"/>
              <a:ea typeface="Calibri"/>
              <a:cs typeface="Calibri"/>
            </a:rPr>
            <a:t> van onderzoekers gedurende het hele onderzoek</a:t>
          </a:r>
        </a:p>
      </dsp:txBody>
      <dsp:txXfrm>
        <a:off x="2279828" y="4840606"/>
        <a:ext cx="3573231" cy="978644"/>
      </dsp:txXfrm>
    </dsp:sp>
    <dsp:sp modelId="{4B73C75A-AF29-49D5-9324-76846BAB16BE}">
      <dsp:nvSpPr>
        <dsp:cNvPr id="0" name=""/>
        <dsp:cNvSpPr/>
      </dsp:nvSpPr>
      <dsp:spPr>
        <a:xfrm>
          <a:off x="4066443" y="3647993"/>
          <a:ext cx="0" cy="119261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AEC60044-59CD-406A-93BC-73E02E22FF12}">
      <dsp:nvSpPr>
        <dsp:cNvPr id="0" name=""/>
        <dsp:cNvSpPr/>
      </dsp:nvSpPr>
      <dsp:spPr>
        <a:xfrm>
          <a:off x="1948506" y="3419993"/>
          <a:ext cx="175384" cy="175384"/>
        </a:xfrm>
        <a:prstGeom prst="ellipse">
          <a:avLst/>
        </a:prstGeom>
        <a:solidFill>
          <a:schemeClr val="lt1">
            <a:alpha val="90000"/>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7D242F09-DD65-4980-BB73-30993F362DB4}">
      <dsp:nvSpPr>
        <dsp:cNvPr id="0" name=""/>
        <dsp:cNvSpPr/>
      </dsp:nvSpPr>
      <dsp:spPr>
        <a:xfrm>
          <a:off x="3978751" y="3419993"/>
          <a:ext cx="175384" cy="175384"/>
        </a:xfrm>
        <a:prstGeom prst="ellipse">
          <a:avLst/>
        </a:prstGeom>
        <a:solidFill>
          <a:schemeClr val="lt1">
            <a:alpha val="90000"/>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151A1D86-859D-41AF-A8EE-64C764FF9EA4}">
      <dsp:nvSpPr>
        <dsp:cNvPr id="0" name=""/>
        <dsp:cNvSpPr/>
      </dsp:nvSpPr>
      <dsp:spPr>
        <a:xfrm>
          <a:off x="4472492" y="3767254"/>
          <a:ext cx="3248392" cy="792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nl-NL" sz="2000" kern="1200">
              <a:latin typeface="Aptos Display" panose="02110004020202020204"/>
            </a:rPr>
            <a:t>Sept 2024</a:t>
          </a:r>
          <a:endParaRPr lang="nl-NL" sz="2000" kern="1200"/>
        </a:p>
      </dsp:txBody>
      <dsp:txXfrm>
        <a:off x="4472492" y="3767254"/>
        <a:ext cx="3248392" cy="792737"/>
      </dsp:txXfrm>
    </dsp:sp>
    <dsp:sp modelId="{A82D74A3-AAE4-48A7-AB2A-5EE92F9D413D}">
      <dsp:nvSpPr>
        <dsp:cNvPr id="0" name=""/>
        <dsp:cNvSpPr/>
      </dsp:nvSpPr>
      <dsp:spPr>
        <a:xfrm>
          <a:off x="4310073" y="1196120"/>
          <a:ext cx="3573231" cy="9786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nl-NL" sz="1500" kern="1200">
              <a:solidFill>
                <a:schemeClr val="tx2"/>
              </a:solidFill>
              <a:latin typeface="Aptos Display" panose="02110004020202020204"/>
            </a:rPr>
            <a:t>Invulbladen studenten (n=6)</a:t>
          </a:r>
          <a:endParaRPr lang="nl-NL" sz="1500" kern="1200">
            <a:solidFill>
              <a:schemeClr val="tx2"/>
            </a:solidFill>
          </a:endParaRPr>
        </a:p>
      </dsp:txBody>
      <dsp:txXfrm>
        <a:off x="4310073" y="1196120"/>
        <a:ext cx="3573231" cy="978644"/>
      </dsp:txXfrm>
    </dsp:sp>
    <dsp:sp modelId="{9F696EEB-35D4-4B22-B752-102E2FE4D534}">
      <dsp:nvSpPr>
        <dsp:cNvPr id="0" name=""/>
        <dsp:cNvSpPr/>
      </dsp:nvSpPr>
      <dsp:spPr>
        <a:xfrm>
          <a:off x="6096689" y="2174765"/>
          <a:ext cx="0" cy="119261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8E4A970B-2B19-4AA1-A47A-02C262E832F4}">
      <dsp:nvSpPr>
        <dsp:cNvPr id="0" name=""/>
        <dsp:cNvSpPr/>
      </dsp:nvSpPr>
      <dsp:spPr>
        <a:xfrm>
          <a:off x="6502738" y="2455380"/>
          <a:ext cx="3248392" cy="792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nl-NL" sz="2000" kern="1200">
              <a:latin typeface="Aptos Display" panose="02110004020202020204"/>
            </a:rPr>
            <a:t>Okt 2024 </a:t>
          </a:r>
          <a:endParaRPr lang="nl-NL" sz="2000" kern="1200"/>
        </a:p>
      </dsp:txBody>
      <dsp:txXfrm>
        <a:off x="6502738" y="2455380"/>
        <a:ext cx="3248392" cy="792737"/>
      </dsp:txXfrm>
    </dsp:sp>
    <dsp:sp modelId="{473A80F7-D049-4E69-B6D4-80CF5320BE47}">
      <dsp:nvSpPr>
        <dsp:cNvPr id="0" name=""/>
        <dsp:cNvSpPr/>
      </dsp:nvSpPr>
      <dsp:spPr>
        <a:xfrm>
          <a:off x="6340318" y="4840606"/>
          <a:ext cx="3573231" cy="122330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nl-NL" sz="1500" kern="1200">
              <a:solidFill>
                <a:schemeClr val="tx2"/>
              </a:solidFill>
              <a:latin typeface="Aptos Display" panose="02110004020202020204"/>
            </a:rPr>
            <a:t>Presentatie/gesprekken studenten (n=15) en schoolopleiders (n=5)</a:t>
          </a:r>
          <a:endParaRPr lang="nl-NL" sz="1500" kern="1200">
            <a:solidFill>
              <a:schemeClr val="tx2"/>
            </a:solidFill>
          </a:endParaRPr>
        </a:p>
        <a:p>
          <a:pPr marL="0" lvl="0" indent="0" algn="l" defTabSz="666750">
            <a:lnSpc>
              <a:spcPct val="90000"/>
            </a:lnSpc>
            <a:spcBef>
              <a:spcPct val="0"/>
            </a:spcBef>
            <a:spcAft>
              <a:spcPct val="35000"/>
            </a:spcAft>
            <a:buNone/>
          </a:pPr>
          <a:r>
            <a:rPr lang="nl-NL" sz="1500" kern="1200">
              <a:solidFill>
                <a:schemeClr val="tx2"/>
              </a:solidFill>
              <a:latin typeface="Aptos Display" panose="02110004020202020204"/>
            </a:rPr>
            <a:t>Vragenlijst studenten (n=22) en schoolopleiders (n=11)</a:t>
          </a:r>
        </a:p>
      </dsp:txBody>
      <dsp:txXfrm>
        <a:off x="6340318" y="4840606"/>
        <a:ext cx="3573231" cy="1223305"/>
      </dsp:txXfrm>
    </dsp:sp>
    <dsp:sp modelId="{012A348E-DF69-490E-9611-04D57EF87638}">
      <dsp:nvSpPr>
        <dsp:cNvPr id="0" name=""/>
        <dsp:cNvSpPr/>
      </dsp:nvSpPr>
      <dsp:spPr>
        <a:xfrm>
          <a:off x="8126934" y="3647993"/>
          <a:ext cx="0" cy="119261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53B6E48D-DC70-42A0-B423-E22747293B3C}">
      <dsp:nvSpPr>
        <dsp:cNvPr id="0" name=""/>
        <dsp:cNvSpPr/>
      </dsp:nvSpPr>
      <dsp:spPr>
        <a:xfrm>
          <a:off x="6008996" y="3419993"/>
          <a:ext cx="175384" cy="175384"/>
        </a:xfrm>
        <a:prstGeom prst="ellipse">
          <a:avLst/>
        </a:prstGeom>
        <a:solidFill>
          <a:schemeClr val="lt1">
            <a:alpha val="90000"/>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9538244C-81ED-432B-97E8-CD74FB267E27}">
      <dsp:nvSpPr>
        <dsp:cNvPr id="0" name=""/>
        <dsp:cNvSpPr/>
      </dsp:nvSpPr>
      <dsp:spPr>
        <a:xfrm>
          <a:off x="8039241" y="3419993"/>
          <a:ext cx="175384" cy="175384"/>
        </a:xfrm>
        <a:prstGeom prst="ellipse">
          <a:avLst/>
        </a:prstGeom>
        <a:solidFill>
          <a:schemeClr val="lt1">
            <a:alpha val="90000"/>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CBD91F8E-59E6-4BA4-BEE9-CC34210C19D5}">
      <dsp:nvSpPr>
        <dsp:cNvPr id="0" name=""/>
        <dsp:cNvSpPr/>
      </dsp:nvSpPr>
      <dsp:spPr>
        <a:xfrm>
          <a:off x="8532983" y="3767254"/>
          <a:ext cx="3248392" cy="792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nl-NL" sz="2000" kern="1200">
              <a:latin typeface="Aptos Display" panose="02110004020202020204"/>
            </a:rPr>
            <a:t>Feb/maart 2025</a:t>
          </a:r>
        </a:p>
      </dsp:txBody>
      <dsp:txXfrm>
        <a:off x="8532983" y="3767254"/>
        <a:ext cx="3248392" cy="792737"/>
      </dsp:txXfrm>
    </dsp:sp>
    <dsp:sp modelId="{E39017B9-B311-4E12-8D58-C79E313E18BF}">
      <dsp:nvSpPr>
        <dsp:cNvPr id="0" name=""/>
        <dsp:cNvSpPr/>
      </dsp:nvSpPr>
      <dsp:spPr>
        <a:xfrm>
          <a:off x="8370563" y="1196120"/>
          <a:ext cx="3573231" cy="9786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nl-NL" sz="1500" kern="1200">
              <a:solidFill>
                <a:schemeClr val="tx2"/>
              </a:solidFill>
              <a:latin typeface="Aptos Display" panose="02110004020202020204"/>
            </a:rPr>
            <a:t>Groepsinterviews studenten (n=12)</a:t>
          </a:r>
        </a:p>
      </dsp:txBody>
      <dsp:txXfrm>
        <a:off x="8370563" y="1196120"/>
        <a:ext cx="3573231" cy="978644"/>
      </dsp:txXfrm>
    </dsp:sp>
    <dsp:sp modelId="{E29C5257-1596-46FD-96EE-F6721531518C}">
      <dsp:nvSpPr>
        <dsp:cNvPr id="0" name=""/>
        <dsp:cNvSpPr/>
      </dsp:nvSpPr>
      <dsp:spPr>
        <a:xfrm>
          <a:off x="10157179" y="2174765"/>
          <a:ext cx="0" cy="119261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18C3A9C5-457E-4AD7-8D4A-D9FEC968463D}">
      <dsp:nvSpPr>
        <dsp:cNvPr id="0" name=""/>
        <dsp:cNvSpPr/>
      </dsp:nvSpPr>
      <dsp:spPr>
        <a:xfrm>
          <a:off x="10069486" y="3419993"/>
          <a:ext cx="175384" cy="175384"/>
        </a:xfrm>
        <a:prstGeom prst="ellipse">
          <a:avLst/>
        </a:prstGeom>
        <a:solidFill>
          <a:schemeClr val="lt1">
            <a:alpha val="90000"/>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BAEB96-EBE8-486E-95DD-1C035281B658}" type="datetimeFigureOut">
              <a:t>15-4-2025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F3A3EB-C993-45F0-8854-9B55176FF8E5}" type="slidenum">
              <a:t>‹nr.›</a:t>
            </a:fld>
            <a:endParaRPr lang="en-US"/>
          </a:p>
        </p:txBody>
      </p:sp>
    </p:spTree>
    <p:extLst>
      <p:ext uri="{BB962C8B-B14F-4D97-AF65-F5344CB8AC3E}">
        <p14:creationId xmlns:p14="http://schemas.microsoft.com/office/powerpoint/2010/main" val="1118130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NL"/>
          </a:p>
          <a:p>
            <a:pPr marL="0" marR="0" lvl="0" indent="0" algn="l" defTabSz="914400" rtl="0" eaLnBrk="1" fontAlgn="auto" latinLnBrk="0" hangingPunct="1">
              <a:lnSpc>
                <a:spcPct val="100000"/>
              </a:lnSpc>
              <a:spcBef>
                <a:spcPts val="0"/>
              </a:spcBef>
              <a:spcAft>
                <a:spcPts val="0"/>
              </a:spcAft>
              <a:buClrTx/>
              <a:buSzTx/>
              <a:buFontTx/>
              <a:buNone/>
              <a:tabLst/>
              <a:defRPr/>
            </a:pPr>
            <a:endParaRPr lang="nl-NL"/>
          </a:p>
          <a:p>
            <a:pPr marL="0" marR="0" lvl="0" indent="0" algn="l" defTabSz="914400" rtl="0" eaLnBrk="1" fontAlgn="auto" latinLnBrk="0" hangingPunct="1">
              <a:lnSpc>
                <a:spcPct val="100000"/>
              </a:lnSpc>
              <a:spcBef>
                <a:spcPts val="0"/>
              </a:spcBef>
              <a:spcAft>
                <a:spcPts val="0"/>
              </a:spcAft>
              <a:buClrTx/>
              <a:buSzTx/>
              <a:buFontTx/>
              <a:buNone/>
              <a:tabLst/>
              <a:defRPr/>
            </a:pPr>
            <a:endParaRPr lang="nl-NL"/>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00F8F6-3D5E-44FD-850C-87AD99271CB3}"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19034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ea typeface="Calibri"/>
              <a:cs typeface="Calibri"/>
            </a:endParaRPr>
          </a:p>
        </p:txBody>
      </p:sp>
      <p:sp>
        <p:nvSpPr>
          <p:cNvPr id="4" name="Tijdelijke aanduiding voor dianummer 3"/>
          <p:cNvSpPr>
            <a:spLocks noGrp="1"/>
          </p:cNvSpPr>
          <p:nvPr>
            <p:ph type="sldNum" sz="quarter" idx="5"/>
          </p:nvPr>
        </p:nvSpPr>
        <p:spPr/>
        <p:txBody>
          <a:bodyPr/>
          <a:lstStyle/>
          <a:p>
            <a:fld id="{BAF3A3EB-C993-45F0-8854-9B55176FF8E5}" type="slidenum">
              <a:rPr lang="nl-NL"/>
              <a:t>12</a:t>
            </a:fld>
            <a:endParaRPr lang="nl-NL"/>
          </a:p>
        </p:txBody>
      </p:sp>
    </p:spTree>
    <p:extLst>
      <p:ext uri="{BB962C8B-B14F-4D97-AF65-F5344CB8AC3E}">
        <p14:creationId xmlns:p14="http://schemas.microsoft.com/office/powerpoint/2010/main" val="1811471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sz="1800">
              <a:latin typeface="Aptos"/>
            </a:endParaRPr>
          </a:p>
        </p:txBody>
      </p:sp>
      <p:sp>
        <p:nvSpPr>
          <p:cNvPr id="4" name="Tijdelijke aanduiding voor dianummer 3"/>
          <p:cNvSpPr>
            <a:spLocks noGrp="1"/>
          </p:cNvSpPr>
          <p:nvPr>
            <p:ph type="sldNum" sz="quarter" idx="5"/>
          </p:nvPr>
        </p:nvSpPr>
        <p:spPr/>
        <p:txBody>
          <a:bodyPr/>
          <a:lstStyle/>
          <a:p>
            <a:fld id="{BAF3A3EB-C993-45F0-8854-9B55176FF8E5}" type="slidenum">
              <a:rPr lang="nl-NL" smtClean="0"/>
              <a:t>13</a:t>
            </a:fld>
            <a:endParaRPr lang="nl-NL"/>
          </a:p>
        </p:txBody>
      </p:sp>
    </p:spTree>
    <p:extLst>
      <p:ext uri="{BB962C8B-B14F-4D97-AF65-F5344CB8AC3E}">
        <p14:creationId xmlns:p14="http://schemas.microsoft.com/office/powerpoint/2010/main" val="14069321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F8C807-CB8B-F888-ACE6-966676ED3C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0C2A3E-7780-7584-BDEB-631D06D766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56B847-935D-8B19-833B-34F093FFE7D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FEC91BD-B213-3299-0673-BE9293F78372}"/>
              </a:ext>
            </a:extLst>
          </p:cNvPr>
          <p:cNvSpPr>
            <a:spLocks noGrp="1"/>
          </p:cNvSpPr>
          <p:nvPr>
            <p:ph type="sldNum" sz="quarter" idx="5"/>
          </p:nvPr>
        </p:nvSpPr>
        <p:spPr/>
        <p:txBody>
          <a:bodyPr/>
          <a:lstStyle/>
          <a:p>
            <a:fld id="{BAF3A3EB-C993-45F0-8854-9B55176FF8E5}" type="slidenum">
              <a:t>14</a:t>
            </a:fld>
            <a:endParaRPr lang="en-US"/>
          </a:p>
        </p:txBody>
      </p:sp>
    </p:spTree>
    <p:extLst>
      <p:ext uri="{BB962C8B-B14F-4D97-AF65-F5344CB8AC3E}">
        <p14:creationId xmlns:p14="http://schemas.microsoft.com/office/powerpoint/2010/main" val="25208953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5F5E9-1714-9B6B-32E1-AB1BB0ED0AB4}"/>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04DF8F20-E711-006B-7C04-507C03FDCCAB}"/>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DE56F63E-C73B-97AD-78CD-5BA174A4F8F6}"/>
              </a:ext>
            </a:extLst>
          </p:cNvPr>
          <p:cNvSpPr>
            <a:spLocks noGrp="1"/>
          </p:cNvSpPr>
          <p:nvPr>
            <p:ph type="body" idx="1"/>
          </p:nvPr>
        </p:nvSpPr>
        <p:spPr/>
        <p:txBody>
          <a:bodyPr/>
          <a:lstStyle/>
          <a:p>
            <a:pPr>
              <a:lnSpc>
                <a:spcPct val="90000"/>
              </a:lnSpc>
              <a:spcBef>
                <a:spcPts val="1000"/>
              </a:spcBef>
            </a:pPr>
            <a:r>
              <a:rPr lang="en-US" b="1" err="1"/>
              <a:t>Oriëntatiekaart</a:t>
            </a:r>
            <a:endParaRPr lang="en-US" b="1"/>
          </a:p>
          <a:p>
            <a:pPr>
              <a:lnSpc>
                <a:spcPct val="90000"/>
              </a:lnSpc>
              <a:spcBef>
                <a:spcPts val="1000"/>
              </a:spcBef>
            </a:pPr>
            <a:r>
              <a:rPr lang="en-US"/>
              <a:t>De </a:t>
            </a:r>
            <a:r>
              <a:rPr lang="en-US" err="1"/>
              <a:t>oriëntatiekaart</a:t>
            </a:r>
            <a:r>
              <a:rPr lang="en-US"/>
              <a:t> is </a:t>
            </a:r>
            <a:r>
              <a:rPr lang="en-US" err="1"/>
              <a:t>goed</a:t>
            </a:r>
            <a:r>
              <a:rPr lang="en-US"/>
              <a:t> </a:t>
            </a:r>
            <a:r>
              <a:rPr lang="en-US" err="1"/>
              <a:t>toepasbaar</a:t>
            </a:r>
            <a:r>
              <a:rPr lang="en-US"/>
              <a:t> </a:t>
            </a:r>
            <a:r>
              <a:rPr lang="en-US" err="1"/>
              <a:t>en</a:t>
            </a:r>
            <a:r>
              <a:rPr lang="en-US"/>
              <a:t> </a:t>
            </a:r>
            <a:r>
              <a:rPr lang="en-US" err="1"/>
              <a:t>zelfstandig</a:t>
            </a:r>
            <a:r>
              <a:rPr lang="en-US"/>
              <a:t> </a:t>
            </a:r>
            <a:r>
              <a:rPr lang="en-US" err="1"/>
              <a:t>uit</a:t>
            </a:r>
            <a:r>
              <a:rPr lang="en-US"/>
              <a:t> </a:t>
            </a:r>
            <a:r>
              <a:rPr lang="en-US" err="1"/>
              <a:t>te</a:t>
            </a:r>
            <a:r>
              <a:rPr lang="en-US"/>
              <a:t> </a:t>
            </a:r>
            <a:r>
              <a:rPr lang="en-US" err="1"/>
              <a:t>voeren</a:t>
            </a:r>
            <a:r>
              <a:rPr lang="en-US"/>
              <a:t>. </a:t>
            </a:r>
          </a:p>
          <a:p>
            <a:pPr marL="0" marR="0" lvl="0" indent="0" algn="l" defTabSz="914400" rtl="0" eaLnBrk="1" fontAlgn="auto" latinLnBrk="0" hangingPunct="1">
              <a:lnSpc>
                <a:spcPct val="90000"/>
              </a:lnSpc>
              <a:spcBef>
                <a:spcPts val="1000"/>
              </a:spcBef>
              <a:spcAft>
                <a:spcPts val="0"/>
              </a:spcAft>
              <a:buClrTx/>
              <a:buSzTx/>
              <a:buFontTx/>
              <a:buNone/>
              <a:tabLst/>
              <a:defRPr/>
            </a:pPr>
            <a:r>
              <a:rPr lang="en-US"/>
              <a:t>Er is </a:t>
            </a:r>
            <a:r>
              <a:rPr lang="en-US" err="1"/>
              <a:t>veel</a:t>
            </a:r>
            <a:r>
              <a:rPr lang="en-US"/>
              <a:t> </a:t>
            </a:r>
            <a:r>
              <a:rPr lang="en-US" err="1"/>
              <a:t>ruimte</a:t>
            </a:r>
            <a:r>
              <a:rPr lang="en-US"/>
              <a:t> </a:t>
            </a:r>
            <a:r>
              <a:rPr lang="en-US" err="1"/>
              <a:t>voor</a:t>
            </a:r>
            <a:r>
              <a:rPr lang="en-US"/>
              <a:t> eigen </a:t>
            </a:r>
            <a:r>
              <a:rPr lang="en-US" err="1"/>
              <a:t>keuzes</a:t>
            </a:r>
            <a:r>
              <a:rPr lang="en-US"/>
              <a:t> </a:t>
            </a:r>
            <a:r>
              <a:rPr lang="en-US" err="1"/>
              <a:t>passend</a:t>
            </a:r>
            <a:r>
              <a:rPr lang="en-US"/>
              <a:t> </a:t>
            </a:r>
            <a:r>
              <a:rPr lang="en-US" err="1"/>
              <a:t>bij</a:t>
            </a:r>
            <a:r>
              <a:rPr lang="en-US"/>
              <a:t> interesse, </a:t>
            </a:r>
            <a:r>
              <a:rPr lang="en-US" err="1"/>
              <a:t>opleidingsvariant</a:t>
            </a:r>
            <a:r>
              <a:rPr lang="en-US"/>
              <a:t> </a:t>
            </a:r>
            <a:r>
              <a:rPr lang="en-US" err="1"/>
              <a:t>en</a:t>
            </a:r>
            <a:r>
              <a:rPr lang="en-US"/>
              <a:t> </a:t>
            </a:r>
            <a:r>
              <a:rPr lang="en-US" err="1"/>
              <a:t>opleidingsjaar</a:t>
            </a:r>
            <a:endParaRPr lang="en-US"/>
          </a:p>
          <a:p>
            <a:pPr>
              <a:lnSpc>
                <a:spcPct val="90000"/>
              </a:lnSpc>
              <a:spcBef>
                <a:spcPts val="1000"/>
              </a:spcBef>
            </a:pPr>
            <a:r>
              <a:rPr lang="en-US"/>
              <a:t>Door de </a:t>
            </a:r>
            <a:r>
              <a:rPr lang="en-US" err="1"/>
              <a:t>oriëntatiekaart</a:t>
            </a:r>
            <a:r>
              <a:rPr lang="en-US"/>
              <a:t> </a:t>
            </a:r>
            <a:r>
              <a:rPr lang="en-US" err="1"/>
              <a:t>hebben</a:t>
            </a:r>
            <a:r>
              <a:rPr lang="en-US"/>
              <a:t> </a:t>
            </a:r>
            <a:r>
              <a:rPr lang="en-US" err="1"/>
              <a:t>studenten</a:t>
            </a:r>
            <a:r>
              <a:rPr lang="en-US"/>
              <a:t> </a:t>
            </a:r>
            <a:r>
              <a:rPr lang="en-US" err="1"/>
              <a:t>goed</a:t>
            </a:r>
            <a:r>
              <a:rPr lang="en-US"/>
              <a:t> </a:t>
            </a:r>
            <a:r>
              <a:rPr lang="en-US" err="1"/>
              <a:t>zicht</a:t>
            </a:r>
            <a:r>
              <a:rPr lang="en-US"/>
              <a:t> op </a:t>
            </a:r>
          </a:p>
          <a:p>
            <a:pPr marL="457200" indent="-457200">
              <a:lnSpc>
                <a:spcPct val="90000"/>
              </a:lnSpc>
              <a:spcBef>
                <a:spcPts val="1000"/>
              </a:spcBef>
              <a:buFont typeface="Calibri,Sans-Serif"/>
              <a:buChar char="-"/>
            </a:pPr>
            <a:r>
              <a:rPr lang="en-US"/>
              <a:t>Affordance van de school op alle </a:t>
            </a:r>
            <a:r>
              <a:rPr lang="nl-NL"/>
              <a:t>categorieën</a:t>
            </a:r>
            <a:r>
              <a:rPr lang="en-US"/>
              <a:t> </a:t>
            </a:r>
          </a:p>
          <a:p>
            <a:pPr marL="457200" indent="-457200">
              <a:lnSpc>
                <a:spcPct val="90000"/>
              </a:lnSpc>
              <a:spcBef>
                <a:spcPts val="1000"/>
              </a:spcBef>
              <a:buFont typeface="Calibri,Sans-Serif"/>
              <a:buChar char="-"/>
            </a:pPr>
            <a:r>
              <a:rPr lang="en-US"/>
              <a:t>Hoe </a:t>
            </a:r>
            <a:r>
              <a:rPr lang="en-US" err="1"/>
              <a:t>en</a:t>
            </a:r>
            <a:r>
              <a:rPr lang="en-US"/>
              <a:t> </a:t>
            </a:r>
            <a:r>
              <a:rPr lang="en-US" err="1"/>
              <a:t>waarom</a:t>
            </a:r>
            <a:r>
              <a:rPr lang="en-US"/>
              <a:t> de </a:t>
            </a:r>
            <a:r>
              <a:rPr lang="en-US" err="1"/>
              <a:t>dingen</a:t>
            </a:r>
            <a:r>
              <a:rPr lang="en-US"/>
              <a:t> </a:t>
            </a:r>
            <a:r>
              <a:rPr lang="en-US" err="1"/>
              <a:t>gebeuren</a:t>
            </a:r>
            <a:r>
              <a:rPr lang="en-US"/>
              <a:t> </a:t>
            </a:r>
            <a:r>
              <a:rPr lang="en-US" err="1"/>
              <a:t>en</a:t>
            </a:r>
            <a:r>
              <a:rPr lang="en-US"/>
              <a:t> </a:t>
            </a:r>
            <a:r>
              <a:rPr lang="en-US" err="1"/>
              <a:t>bij</a:t>
            </a:r>
            <a:r>
              <a:rPr lang="en-US"/>
              <a:t> </a:t>
            </a:r>
            <a:r>
              <a:rPr lang="en-US" err="1"/>
              <a:t>wie</a:t>
            </a:r>
            <a:r>
              <a:rPr lang="en-US"/>
              <a:t> </a:t>
            </a:r>
            <a:r>
              <a:rPr lang="en-US" err="1"/>
              <a:t>en</a:t>
            </a:r>
            <a:r>
              <a:rPr lang="en-US"/>
              <a:t> wat je </a:t>
            </a:r>
            <a:r>
              <a:rPr lang="en-US" err="1"/>
              <a:t>waar</a:t>
            </a:r>
            <a:r>
              <a:rPr lang="en-US"/>
              <a:t> </a:t>
            </a:r>
            <a:r>
              <a:rPr lang="en-US" err="1"/>
              <a:t>kan</a:t>
            </a:r>
            <a:r>
              <a:rPr lang="en-US"/>
              <a:t> </a:t>
            </a:r>
            <a:r>
              <a:rPr lang="en-US" err="1"/>
              <a:t>leren</a:t>
            </a:r>
            <a:endParaRPr lang="en-US"/>
          </a:p>
          <a:p>
            <a:pPr marL="457200" indent="-457200">
              <a:lnSpc>
                <a:spcPct val="90000"/>
              </a:lnSpc>
              <a:spcBef>
                <a:spcPts val="1000"/>
              </a:spcBef>
              <a:buFont typeface="Calibri,Sans-Serif"/>
              <a:buChar char="-"/>
            </a:pPr>
            <a:r>
              <a:rPr lang="en-US" err="1"/>
              <a:t>Een</a:t>
            </a:r>
            <a:r>
              <a:rPr lang="en-US"/>
              <a:t> breed </a:t>
            </a:r>
            <a:r>
              <a:rPr lang="en-US" err="1"/>
              <a:t>beeld</a:t>
            </a:r>
            <a:r>
              <a:rPr lang="en-US"/>
              <a:t> van het </a:t>
            </a:r>
            <a:r>
              <a:rPr lang="en-US" err="1"/>
              <a:t>beroep</a:t>
            </a:r>
            <a:r>
              <a:rPr lang="en-US"/>
              <a:t> van </a:t>
            </a:r>
            <a:r>
              <a:rPr lang="en-US" err="1"/>
              <a:t>leerkracht</a:t>
            </a:r>
            <a:endParaRPr lang="en-US"/>
          </a:p>
          <a:p>
            <a:pPr marL="0" marR="0" lvl="0" indent="0" algn="l" defTabSz="914400" rtl="0" eaLnBrk="1" fontAlgn="auto" latinLnBrk="0" hangingPunct="1">
              <a:lnSpc>
                <a:spcPct val="90000"/>
              </a:lnSpc>
              <a:spcBef>
                <a:spcPts val="1000"/>
              </a:spcBef>
              <a:spcAft>
                <a:spcPts val="0"/>
              </a:spcAft>
              <a:buClrTx/>
              <a:buSzTx/>
              <a:buFontTx/>
              <a:buNone/>
              <a:tabLst/>
              <a:defRPr/>
            </a:pPr>
            <a:r>
              <a:rPr lang="en-US"/>
              <a:t>De </a:t>
            </a:r>
            <a:r>
              <a:rPr lang="en-US" err="1"/>
              <a:t>reflectievragen</a:t>
            </a:r>
            <a:r>
              <a:rPr lang="en-US"/>
              <a:t> </a:t>
            </a:r>
            <a:r>
              <a:rPr lang="en-US" err="1"/>
              <a:t>helpen</a:t>
            </a:r>
            <a:r>
              <a:rPr lang="en-US"/>
              <a:t> </a:t>
            </a:r>
            <a:r>
              <a:rPr lang="en-US" err="1"/>
              <a:t>studenten</a:t>
            </a:r>
            <a:r>
              <a:rPr lang="en-US"/>
              <a:t> om </a:t>
            </a:r>
            <a:r>
              <a:rPr lang="en-US" err="1"/>
              <a:t>na</a:t>
            </a:r>
            <a:r>
              <a:rPr lang="en-US"/>
              <a:t> </a:t>
            </a:r>
            <a:r>
              <a:rPr lang="en-US" err="1"/>
              <a:t>te</a:t>
            </a:r>
            <a:r>
              <a:rPr lang="en-US"/>
              <a:t> </a:t>
            </a:r>
            <a:r>
              <a:rPr lang="en-US" err="1"/>
              <a:t>denken</a:t>
            </a:r>
            <a:r>
              <a:rPr lang="en-US"/>
              <a:t> wat de </a:t>
            </a:r>
            <a:r>
              <a:rPr lang="en-US" err="1"/>
              <a:t>oriëntatie</a:t>
            </a:r>
            <a:r>
              <a:rPr lang="en-US"/>
              <a:t> </a:t>
            </a:r>
            <a:r>
              <a:rPr lang="en-US" err="1"/>
              <a:t>heeft</a:t>
            </a:r>
            <a:r>
              <a:rPr lang="en-US"/>
              <a:t> </a:t>
            </a:r>
            <a:r>
              <a:rPr lang="en-US" err="1"/>
              <a:t>opgeleverd</a:t>
            </a:r>
            <a:endParaRPr lang="en-US"/>
          </a:p>
          <a:p>
            <a:pPr>
              <a:lnSpc>
                <a:spcPct val="90000"/>
              </a:lnSpc>
              <a:spcBef>
                <a:spcPts val="1000"/>
              </a:spcBef>
            </a:pPr>
            <a:endParaRPr lang="en-US"/>
          </a:p>
          <a:p>
            <a:pPr marL="0" indent="0">
              <a:lnSpc>
                <a:spcPct val="90000"/>
              </a:lnSpc>
              <a:spcBef>
                <a:spcPts val="1000"/>
              </a:spcBef>
              <a:buFont typeface="Calibri,Sans-Serif"/>
              <a:buNone/>
            </a:pPr>
            <a:r>
              <a:rPr lang="en-US" b="1" err="1"/>
              <a:t>Schoolopleider</a:t>
            </a:r>
            <a:endParaRPr lang="en-US" b="1"/>
          </a:p>
          <a:p>
            <a:pPr marL="0" marR="0" lvl="0" indent="0" algn="l" defTabSz="914400" rtl="0" eaLnBrk="1" fontAlgn="auto" latinLnBrk="0" hangingPunct="1">
              <a:lnSpc>
                <a:spcPct val="90000"/>
              </a:lnSpc>
              <a:spcBef>
                <a:spcPts val="1000"/>
              </a:spcBef>
              <a:spcAft>
                <a:spcPts val="0"/>
              </a:spcAft>
              <a:buClrTx/>
              <a:buSzTx/>
              <a:buFont typeface="Calibri,Sans-Serif"/>
              <a:buNone/>
              <a:tabLst/>
              <a:defRPr/>
            </a:pPr>
            <a:r>
              <a:rPr lang="en-US"/>
              <a:t>Is </a:t>
            </a:r>
            <a:r>
              <a:rPr lang="en-US" err="1"/>
              <a:t>een</a:t>
            </a:r>
            <a:r>
              <a:rPr lang="en-US"/>
              <a:t> </a:t>
            </a:r>
            <a:r>
              <a:rPr lang="en-US" err="1"/>
              <a:t>belangrijke</a:t>
            </a:r>
            <a:r>
              <a:rPr lang="en-US"/>
              <a:t> </a:t>
            </a:r>
            <a:r>
              <a:rPr lang="en-US" err="1"/>
              <a:t>spil</a:t>
            </a:r>
            <a:r>
              <a:rPr lang="en-US"/>
              <a:t> </a:t>
            </a:r>
            <a:r>
              <a:rPr lang="en-US" err="1"/>
              <a:t>voor</a:t>
            </a:r>
            <a:r>
              <a:rPr lang="en-US"/>
              <a:t> </a:t>
            </a:r>
            <a:r>
              <a:rPr lang="en-US" err="1"/>
              <a:t>een</a:t>
            </a:r>
            <a:r>
              <a:rPr lang="en-US"/>
              <a:t> </a:t>
            </a:r>
            <a:r>
              <a:rPr lang="en-US" err="1"/>
              <a:t>goede</a:t>
            </a:r>
            <a:r>
              <a:rPr lang="en-US"/>
              <a:t> </a:t>
            </a:r>
            <a:r>
              <a:rPr lang="en-US" err="1"/>
              <a:t>oriëntatie</a:t>
            </a:r>
            <a:r>
              <a:rPr lang="en-US"/>
              <a:t> </a:t>
            </a:r>
          </a:p>
          <a:p>
            <a:pPr marL="0" marR="0" lvl="0" indent="0" algn="l" defTabSz="914400" rtl="0" eaLnBrk="1" fontAlgn="auto" latinLnBrk="0" hangingPunct="1">
              <a:lnSpc>
                <a:spcPct val="90000"/>
              </a:lnSpc>
              <a:spcBef>
                <a:spcPts val="1000"/>
              </a:spcBef>
              <a:spcAft>
                <a:spcPts val="0"/>
              </a:spcAft>
              <a:buClrTx/>
              <a:buSzTx/>
              <a:buFont typeface="Calibri,Sans-Serif"/>
              <a:buNone/>
              <a:tabLst/>
              <a:defRPr/>
            </a:pPr>
            <a:r>
              <a:rPr lang="en-US"/>
              <a:t>De </a:t>
            </a:r>
            <a:r>
              <a:rPr lang="en-US" err="1"/>
              <a:t>schoolopleider</a:t>
            </a:r>
            <a:r>
              <a:rPr lang="en-US"/>
              <a:t> </a:t>
            </a:r>
            <a:r>
              <a:rPr lang="en-US" err="1"/>
              <a:t>moet</a:t>
            </a:r>
            <a:r>
              <a:rPr lang="en-US"/>
              <a:t> </a:t>
            </a:r>
            <a:r>
              <a:rPr lang="en-US" err="1"/>
              <a:t>goed</a:t>
            </a:r>
            <a:r>
              <a:rPr lang="en-US"/>
              <a:t> </a:t>
            </a:r>
            <a:r>
              <a:rPr lang="en-US" err="1"/>
              <a:t>geïnformeerd</a:t>
            </a:r>
            <a:r>
              <a:rPr lang="en-US"/>
              <a:t> </a:t>
            </a:r>
            <a:r>
              <a:rPr lang="en-US" err="1"/>
              <a:t>zijn</a:t>
            </a:r>
            <a:r>
              <a:rPr lang="en-US"/>
              <a:t>, </a:t>
            </a:r>
            <a:r>
              <a:rPr lang="en-US" err="1"/>
              <a:t>zodat</a:t>
            </a:r>
            <a:r>
              <a:rPr lang="en-US"/>
              <a:t> de </a:t>
            </a:r>
            <a:r>
              <a:rPr lang="en-US" err="1"/>
              <a:t>oriëntatie</a:t>
            </a:r>
            <a:r>
              <a:rPr lang="en-US"/>
              <a:t> </a:t>
            </a:r>
            <a:r>
              <a:rPr lang="en-US" err="1"/>
              <a:t>krachtig</a:t>
            </a:r>
            <a:r>
              <a:rPr lang="en-US"/>
              <a:t> </a:t>
            </a:r>
            <a:r>
              <a:rPr lang="en-US" err="1"/>
              <a:t>neer</a:t>
            </a:r>
            <a:r>
              <a:rPr lang="en-US"/>
              <a:t> </a:t>
            </a:r>
            <a:r>
              <a:rPr lang="en-US" err="1"/>
              <a:t>gezet</a:t>
            </a:r>
            <a:r>
              <a:rPr lang="en-US"/>
              <a:t> </a:t>
            </a:r>
            <a:r>
              <a:rPr lang="en-US" err="1"/>
              <a:t>kan</a:t>
            </a:r>
            <a:r>
              <a:rPr lang="en-US"/>
              <a:t> </a:t>
            </a:r>
            <a:r>
              <a:rPr lang="en-US" err="1"/>
              <a:t>worden</a:t>
            </a:r>
            <a:r>
              <a:rPr lang="en-US"/>
              <a:t> </a:t>
            </a:r>
            <a:endParaRPr lang="nl-NL"/>
          </a:p>
          <a:p>
            <a:pPr marL="0" marR="0" lvl="0" indent="0" algn="l" defTabSz="914400" rtl="0" eaLnBrk="1" fontAlgn="auto" latinLnBrk="0" hangingPunct="1">
              <a:lnSpc>
                <a:spcPct val="90000"/>
              </a:lnSpc>
              <a:spcBef>
                <a:spcPts val="1000"/>
              </a:spcBef>
              <a:spcAft>
                <a:spcPts val="0"/>
              </a:spcAft>
              <a:buClrTx/>
              <a:buSzTx/>
              <a:buFont typeface="Calibri,Sans-Serif"/>
              <a:buNone/>
              <a:tabLst/>
              <a:defRPr/>
            </a:pPr>
            <a:r>
              <a:rPr lang="en-US"/>
              <a:t>De Sol </a:t>
            </a:r>
            <a:r>
              <a:rPr lang="en-US" err="1"/>
              <a:t>heeft</a:t>
            </a:r>
            <a:r>
              <a:rPr lang="en-US"/>
              <a:t> </a:t>
            </a:r>
            <a:r>
              <a:rPr lang="en-US" err="1"/>
              <a:t>niet</a:t>
            </a:r>
            <a:r>
              <a:rPr lang="en-US"/>
              <a:t> </a:t>
            </a:r>
            <a:r>
              <a:rPr lang="en-US" err="1"/>
              <a:t>altijd</a:t>
            </a:r>
            <a:r>
              <a:rPr lang="en-US"/>
              <a:t> </a:t>
            </a:r>
            <a:r>
              <a:rPr lang="en-US" err="1"/>
              <a:t>zicht</a:t>
            </a:r>
            <a:r>
              <a:rPr lang="en-US"/>
              <a:t> op wat de </a:t>
            </a:r>
            <a:r>
              <a:rPr lang="en-US" err="1"/>
              <a:t>oriëntatie</a:t>
            </a:r>
            <a:r>
              <a:rPr lang="en-US"/>
              <a:t> </a:t>
            </a:r>
            <a:r>
              <a:rPr lang="en-US" err="1"/>
              <a:t>oplevert</a:t>
            </a:r>
            <a:r>
              <a:rPr lang="en-US"/>
              <a:t>. </a:t>
            </a:r>
          </a:p>
          <a:p>
            <a:pPr marL="0" indent="0">
              <a:lnSpc>
                <a:spcPct val="90000"/>
              </a:lnSpc>
              <a:spcBef>
                <a:spcPts val="1000"/>
              </a:spcBef>
              <a:buFont typeface="Calibri,Sans-Serif"/>
              <a:buNone/>
            </a:pPr>
            <a:endParaRPr lang="en-US" b="1"/>
          </a:p>
          <a:p>
            <a:pPr marL="0" indent="0">
              <a:lnSpc>
                <a:spcPct val="90000"/>
              </a:lnSpc>
              <a:spcBef>
                <a:spcPts val="1000"/>
              </a:spcBef>
              <a:buFont typeface="Calibri,Sans-Serif"/>
              <a:buNone/>
            </a:pPr>
            <a:r>
              <a:rPr lang="en-US" b="1"/>
              <a:t>Student</a:t>
            </a:r>
          </a:p>
          <a:p>
            <a:pPr marL="0" marR="0" lvl="0" indent="0" algn="l" defTabSz="914400" rtl="0" eaLnBrk="1" fontAlgn="auto" latinLnBrk="0" hangingPunct="1">
              <a:lnSpc>
                <a:spcPct val="90000"/>
              </a:lnSpc>
              <a:spcBef>
                <a:spcPts val="1000"/>
              </a:spcBef>
              <a:spcAft>
                <a:spcPts val="0"/>
              </a:spcAft>
              <a:buClrTx/>
              <a:buSzTx/>
              <a:buFontTx/>
              <a:buNone/>
              <a:tabLst/>
              <a:defRPr/>
            </a:pPr>
            <a:r>
              <a:rPr lang="en-US"/>
              <a:t>Kan </a:t>
            </a:r>
            <a:r>
              <a:rPr lang="en-US" err="1"/>
              <a:t>relaties</a:t>
            </a:r>
            <a:r>
              <a:rPr lang="en-US"/>
              <a:t> </a:t>
            </a:r>
            <a:r>
              <a:rPr lang="en-US" err="1"/>
              <a:t>leggen</a:t>
            </a:r>
            <a:r>
              <a:rPr lang="en-US"/>
              <a:t> met het curriculum </a:t>
            </a:r>
            <a:r>
              <a:rPr lang="en-US" err="1"/>
              <a:t>bij</a:t>
            </a:r>
            <a:r>
              <a:rPr lang="en-US"/>
              <a:t> </a:t>
            </a:r>
            <a:r>
              <a:rPr lang="en-US" err="1"/>
              <a:t>leertaken</a:t>
            </a:r>
            <a:r>
              <a:rPr lang="en-US"/>
              <a:t> of </a:t>
            </a:r>
            <a:r>
              <a:rPr lang="en-US" err="1"/>
              <a:t>visieontwikkeling</a:t>
            </a:r>
            <a:endParaRPr lang="en-US"/>
          </a:p>
          <a:p>
            <a:pPr>
              <a:lnSpc>
                <a:spcPct val="90000"/>
              </a:lnSpc>
              <a:spcBef>
                <a:spcPts val="1000"/>
              </a:spcBef>
            </a:pPr>
            <a:r>
              <a:rPr lang="en-US" err="1"/>
              <a:t>Studenten</a:t>
            </a:r>
            <a:r>
              <a:rPr lang="en-US"/>
              <a:t> </a:t>
            </a:r>
            <a:r>
              <a:rPr lang="en-US" err="1"/>
              <a:t>lijken</a:t>
            </a:r>
            <a:r>
              <a:rPr lang="en-US"/>
              <a:t> </a:t>
            </a:r>
            <a:r>
              <a:rPr lang="en-US" err="1"/>
              <a:t>niet</a:t>
            </a:r>
            <a:r>
              <a:rPr lang="en-US"/>
              <a:t> </a:t>
            </a:r>
            <a:r>
              <a:rPr lang="en-US" err="1"/>
              <a:t>intrinsiek</a:t>
            </a:r>
            <a:r>
              <a:rPr lang="en-US"/>
              <a:t> </a:t>
            </a:r>
            <a:r>
              <a:rPr lang="en-US" err="1"/>
              <a:t>gemotiveerd</a:t>
            </a:r>
            <a:r>
              <a:rPr lang="en-US"/>
              <a:t> om </a:t>
            </a:r>
            <a:r>
              <a:rPr lang="en-US" err="1"/>
              <a:t>te</a:t>
            </a:r>
            <a:r>
              <a:rPr lang="en-US"/>
              <a:t> </a:t>
            </a:r>
            <a:r>
              <a:rPr lang="en-US" err="1"/>
              <a:t>oriënteren</a:t>
            </a:r>
            <a:r>
              <a:rPr lang="en-US"/>
              <a:t> </a:t>
            </a:r>
            <a:r>
              <a:rPr lang="en-US" err="1"/>
              <a:t>en</a:t>
            </a:r>
            <a:r>
              <a:rPr lang="en-US"/>
              <a:t> </a:t>
            </a:r>
            <a:r>
              <a:rPr lang="en-US" err="1"/>
              <a:t>hebben</a:t>
            </a:r>
            <a:r>
              <a:rPr lang="en-US"/>
              <a:t> </a:t>
            </a:r>
            <a:r>
              <a:rPr lang="en-US" err="1"/>
              <a:t>excentrieke</a:t>
            </a:r>
            <a:r>
              <a:rPr lang="en-US"/>
              <a:t> </a:t>
            </a:r>
            <a:r>
              <a:rPr lang="en-US" err="1"/>
              <a:t>motivatie</a:t>
            </a:r>
            <a:r>
              <a:rPr lang="en-US"/>
              <a:t> </a:t>
            </a:r>
            <a:r>
              <a:rPr lang="en-US" err="1"/>
              <a:t>nodig</a:t>
            </a:r>
            <a:r>
              <a:rPr lang="en-US"/>
              <a:t> om het </a:t>
            </a:r>
            <a:r>
              <a:rPr lang="en-US" err="1"/>
              <a:t>te</a:t>
            </a:r>
            <a:r>
              <a:rPr lang="en-US"/>
              <a:t> </a:t>
            </a:r>
            <a:r>
              <a:rPr lang="en-US" err="1"/>
              <a:t>gaan</a:t>
            </a:r>
            <a:r>
              <a:rPr lang="en-US"/>
              <a:t> </a:t>
            </a:r>
            <a:r>
              <a:rPr lang="en-US" err="1"/>
              <a:t>doen</a:t>
            </a:r>
            <a:r>
              <a:rPr lang="en-US"/>
              <a:t>.</a:t>
            </a:r>
          </a:p>
          <a:p>
            <a:pPr>
              <a:lnSpc>
                <a:spcPct val="90000"/>
              </a:lnSpc>
              <a:spcBef>
                <a:spcPts val="1000"/>
              </a:spcBef>
            </a:pPr>
            <a:r>
              <a:rPr lang="en-US" err="1"/>
              <a:t>Studenten</a:t>
            </a:r>
            <a:r>
              <a:rPr lang="en-US"/>
              <a:t> </a:t>
            </a:r>
            <a:r>
              <a:rPr lang="en-US" err="1"/>
              <a:t>vinden</a:t>
            </a:r>
            <a:r>
              <a:rPr lang="en-US"/>
              <a:t> het </a:t>
            </a:r>
            <a:r>
              <a:rPr lang="en-US" err="1"/>
              <a:t>moeilijk</a:t>
            </a:r>
            <a:r>
              <a:rPr lang="en-US"/>
              <a:t> om </a:t>
            </a:r>
            <a:r>
              <a:rPr lang="en-US" err="1"/>
              <a:t>leerwensen</a:t>
            </a:r>
            <a:r>
              <a:rPr lang="en-US"/>
              <a:t> </a:t>
            </a:r>
            <a:r>
              <a:rPr lang="en-US" err="1"/>
              <a:t>te</a:t>
            </a:r>
            <a:r>
              <a:rPr lang="en-US"/>
              <a:t> </a:t>
            </a:r>
            <a:r>
              <a:rPr lang="en-US" err="1"/>
              <a:t>formuleren</a:t>
            </a:r>
            <a:r>
              <a:rPr lang="en-US"/>
              <a:t> </a:t>
            </a:r>
            <a:r>
              <a:rPr lang="en-US" err="1"/>
              <a:t>vanuit</a:t>
            </a:r>
            <a:r>
              <a:rPr lang="en-US"/>
              <a:t> </a:t>
            </a:r>
            <a:r>
              <a:rPr lang="en-US" err="1"/>
              <a:t>hun</a:t>
            </a:r>
            <a:r>
              <a:rPr lang="en-US"/>
              <a:t> </a:t>
            </a:r>
            <a:r>
              <a:rPr lang="en-US" err="1"/>
              <a:t>bevindigen</a:t>
            </a:r>
            <a:r>
              <a:rPr lang="en-US"/>
              <a:t> </a:t>
            </a:r>
            <a:r>
              <a:rPr lang="en-US" err="1"/>
              <a:t>uit</a:t>
            </a:r>
            <a:r>
              <a:rPr lang="en-US"/>
              <a:t> de </a:t>
            </a:r>
            <a:r>
              <a:rPr lang="en-US" err="1"/>
              <a:t>oriëntatie</a:t>
            </a:r>
            <a:r>
              <a:rPr lang="en-US"/>
              <a:t>. </a:t>
            </a:r>
          </a:p>
          <a:p>
            <a:pPr>
              <a:lnSpc>
                <a:spcPct val="90000"/>
              </a:lnSpc>
              <a:spcBef>
                <a:spcPts val="1000"/>
              </a:spcBef>
            </a:pPr>
            <a:endParaRPr lang="en-US"/>
          </a:p>
          <a:p>
            <a:endParaRPr lang="nl-NL"/>
          </a:p>
        </p:txBody>
      </p:sp>
      <p:sp>
        <p:nvSpPr>
          <p:cNvPr id="4" name="Tijdelijke aanduiding voor dianummer 3">
            <a:extLst>
              <a:ext uri="{FF2B5EF4-FFF2-40B4-BE49-F238E27FC236}">
                <a16:creationId xmlns:a16="http://schemas.microsoft.com/office/drawing/2014/main" id="{3E15E28D-01EA-5499-54FB-9959511469BD}"/>
              </a:ext>
            </a:extLst>
          </p:cNvPr>
          <p:cNvSpPr>
            <a:spLocks noGrp="1"/>
          </p:cNvSpPr>
          <p:nvPr>
            <p:ph type="sldNum" sz="quarter" idx="5"/>
          </p:nvPr>
        </p:nvSpPr>
        <p:spPr/>
        <p:txBody>
          <a:bodyPr/>
          <a:lstStyle/>
          <a:p>
            <a:fld id="{BAF3A3EB-C993-45F0-8854-9B55176FF8E5}" type="slidenum">
              <a:rPr lang="nl-NL" smtClean="0"/>
              <a:t>15</a:t>
            </a:fld>
            <a:endParaRPr lang="nl-NL"/>
          </a:p>
        </p:txBody>
      </p:sp>
    </p:spTree>
    <p:extLst>
      <p:ext uri="{BB962C8B-B14F-4D97-AF65-F5344CB8AC3E}">
        <p14:creationId xmlns:p14="http://schemas.microsoft.com/office/powerpoint/2010/main" val="27751082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01029-2B3B-E763-AEFB-3962F577B6BF}"/>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A3CCD2C4-BAA4-EED8-08E5-10D0B9346956}"/>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6EF24D2-4E41-A570-01F2-50660E961572}"/>
              </a:ext>
            </a:extLst>
          </p:cNvPr>
          <p:cNvSpPr>
            <a:spLocks noGrp="1"/>
          </p:cNvSpPr>
          <p:nvPr>
            <p:ph type="body" idx="1"/>
          </p:nvPr>
        </p:nvSpPr>
        <p:spPr/>
        <p:txBody>
          <a:bodyPr/>
          <a:lstStyle/>
          <a:p>
            <a:endParaRPr lang="en-US">
              <a:ea typeface="Calibri"/>
              <a:cs typeface="Calibri"/>
            </a:endParaRPr>
          </a:p>
        </p:txBody>
      </p:sp>
      <p:sp>
        <p:nvSpPr>
          <p:cNvPr id="4" name="Tijdelijke aanduiding voor dianummer 3">
            <a:extLst>
              <a:ext uri="{FF2B5EF4-FFF2-40B4-BE49-F238E27FC236}">
                <a16:creationId xmlns:a16="http://schemas.microsoft.com/office/drawing/2014/main" id="{38D82BBC-4F45-3DBE-CE2E-ADB8E15BD3AE}"/>
              </a:ext>
            </a:extLst>
          </p:cNvPr>
          <p:cNvSpPr>
            <a:spLocks noGrp="1"/>
          </p:cNvSpPr>
          <p:nvPr>
            <p:ph type="sldNum" sz="quarter" idx="5"/>
          </p:nvPr>
        </p:nvSpPr>
        <p:spPr/>
        <p:txBody>
          <a:bodyPr/>
          <a:lstStyle/>
          <a:p>
            <a:fld id="{BAF3A3EB-C993-45F0-8854-9B55176FF8E5}" type="slidenum">
              <a:rPr lang="nl-NL"/>
              <a:t>16</a:t>
            </a:fld>
            <a:endParaRPr lang="nl-NL"/>
          </a:p>
        </p:txBody>
      </p:sp>
    </p:spTree>
    <p:extLst>
      <p:ext uri="{BB962C8B-B14F-4D97-AF65-F5344CB8AC3E}">
        <p14:creationId xmlns:p14="http://schemas.microsoft.com/office/powerpoint/2010/main" val="2400998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4E1B8-2FB3-37ED-08FB-CFBEFF663A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E44FA4-5436-394C-05FC-693158D8C4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378384-716D-1966-4042-A4C56CD3BF7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CA799FB-25A7-FA97-91F7-8440227816CD}"/>
              </a:ext>
            </a:extLst>
          </p:cNvPr>
          <p:cNvSpPr>
            <a:spLocks noGrp="1"/>
          </p:cNvSpPr>
          <p:nvPr>
            <p:ph type="sldNum" sz="quarter" idx="5"/>
          </p:nvPr>
        </p:nvSpPr>
        <p:spPr/>
        <p:txBody>
          <a:bodyPr/>
          <a:lstStyle/>
          <a:p>
            <a:fld id="{BAF3A3EB-C993-45F0-8854-9B55176FF8E5}" type="slidenum">
              <a:t>17</a:t>
            </a:fld>
            <a:endParaRPr lang="en-US"/>
          </a:p>
        </p:txBody>
      </p:sp>
    </p:spTree>
    <p:extLst>
      <p:ext uri="{BB962C8B-B14F-4D97-AF65-F5344CB8AC3E}">
        <p14:creationId xmlns:p14="http://schemas.microsoft.com/office/powerpoint/2010/main" val="9767674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AF3A3EB-C993-45F0-8854-9B55176FF8E5}" type="slidenum">
              <a:rPr lang="nl-NL" smtClean="0"/>
              <a:t>19</a:t>
            </a:fld>
            <a:endParaRPr lang="nl-NL"/>
          </a:p>
        </p:txBody>
      </p:sp>
    </p:spTree>
    <p:extLst>
      <p:ext uri="{BB962C8B-B14F-4D97-AF65-F5344CB8AC3E}">
        <p14:creationId xmlns:p14="http://schemas.microsoft.com/office/powerpoint/2010/main" val="2988106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AF3A3EB-C993-45F0-8854-9B55176FF8E5}" type="slidenum">
              <a:rPr lang="nl-NL" smtClean="0"/>
              <a:t>3</a:t>
            </a:fld>
            <a:endParaRPr lang="nl-NL"/>
          </a:p>
        </p:txBody>
      </p:sp>
    </p:spTree>
    <p:extLst>
      <p:ext uri="{BB962C8B-B14F-4D97-AF65-F5344CB8AC3E}">
        <p14:creationId xmlns:p14="http://schemas.microsoft.com/office/powerpoint/2010/main" val="57004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AF3A3EB-C993-45F0-8854-9B55176FF8E5}" type="slidenum">
              <a:rPr lang="nl-NL" smtClean="0"/>
              <a:t>4</a:t>
            </a:fld>
            <a:endParaRPr lang="nl-NL"/>
          </a:p>
        </p:txBody>
      </p:sp>
    </p:spTree>
    <p:extLst>
      <p:ext uri="{BB962C8B-B14F-4D97-AF65-F5344CB8AC3E}">
        <p14:creationId xmlns:p14="http://schemas.microsoft.com/office/powerpoint/2010/main" val="2317081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A2153-D5A9-8343-E997-823BD07E5C24}"/>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27204854-D735-DE5E-4855-581D3F4F3C98}"/>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F3553989-6AF0-14E1-700B-DF405415825C}"/>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651D0E87-750D-FF70-8F08-7937A4D8FCF3}"/>
              </a:ext>
            </a:extLst>
          </p:cNvPr>
          <p:cNvSpPr>
            <a:spLocks noGrp="1"/>
          </p:cNvSpPr>
          <p:nvPr>
            <p:ph type="sldNum" sz="quarter" idx="5"/>
          </p:nvPr>
        </p:nvSpPr>
        <p:spPr/>
        <p:txBody>
          <a:bodyPr/>
          <a:lstStyle/>
          <a:p>
            <a:fld id="{BAF3A3EB-C993-45F0-8854-9B55176FF8E5}" type="slidenum">
              <a:rPr lang="nl-NL" smtClean="0"/>
              <a:t>5</a:t>
            </a:fld>
            <a:endParaRPr lang="nl-NL"/>
          </a:p>
        </p:txBody>
      </p:sp>
    </p:spTree>
    <p:extLst>
      <p:ext uri="{BB962C8B-B14F-4D97-AF65-F5344CB8AC3E}">
        <p14:creationId xmlns:p14="http://schemas.microsoft.com/office/powerpoint/2010/main" val="2830707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5B9134-4698-D9CD-B954-5B51B62ED4A1}"/>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9B3A2BE0-2590-A1AE-552D-843267BA0A25}"/>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1E33E20C-67C0-B25A-6884-1E76098272AF}"/>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C739BF76-F233-F4B0-1635-CC901B5B28DD}"/>
              </a:ext>
            </a:extLst>
          </p:cNvPr>
          <p:cNvSpPr>
            <a:spLocks noGrp="1"/>
          </p:cNvSpPr>
          <p:nvPr>
            <p:ph type="sldNum" sz="quarter" idx="5"/>
          </p:nvPr>
        </p:nvSpPr>
        <p:spPr/>
        <p:txBody>
          <a:bodyPr/>
          <a:lstStyle/>
          <a:p>
            <a:fld id="{BAF3A3EB-C993-45F0-8854-9B55176FF8E5}" type="slidenum">
              <a:rPr lang="nl-NL" smtClean="0"/>
              <a:t>6</a:t>
            </a:fld>
            <a:endParaRPr lang="nl-NL"/>
          </a:p>
        </p:txBody>
      </p:sp>
    </p:spTree>
    <p:extLst>
      <p:ext uri="{BB962C8B-B14F-4D97-AF65-F5344CB8AC3E}">
        <p14:creationId xmlns:p14="http://schemas.microsoft.com/office/powerpoint/2010/main" val="1716490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D2459-9FC1-C779-503B-7AB81D2AC279}"/>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7980F8E5-C3F9-C95A-979D-9CB74E024705}"/>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E080AEA7-BF28-4DFC-5D1C-97F85A12CE34}"/>
              </a:ext>
            </a:extLst>
          </p:cNvPr>
          <p:cNvSpPr>
            <a:spLocks noGrp="1"/>
          </p:cNvSpPr>
          <p:nvPr>
            <p:ph type="body" idx="1"/>
          </p:nvPr>
        </p:nvSpPr>
        <p:spPr/>
        <p:txBody>
          <a:bodyPr/>
          <a:lstStyle/>
          <a:p>
            <a:endParaRPr lang="en-US">
              <a:ea typeface="Calibri"/>
              <a:cs typeface="Calibri"/>
            </a:endParaRPr>
          </a:p>
        </p:txBody>
      </p:sp>
      <p:sp>
        <p:nvSpPr>
          <p:cNvPr id="4" name="Tijdelijke aanduiding voor dianummer 3">
            <a:extLst>
              <a:ext uri="{FF2B5EF4-FFF2-40B4-BE49-F238E27FC236}">
                <a16:creationId xmlns:a16="http://schemas.microsoft.com/office/drawing/2014/main" id="{59F1B31B-BA73-8D39-7B87-7DCAA5E361DD}"/>
              </a:ext>
            </a:extLst>
          </p:cNvPr>
          <p:cNvSpPr>
            <a:spLocks noGrp="1"/>
          </p:cNvSpPr>
          <p:nvPr>
            <p:ph type="sldNum" sz="quarter" idx="5"/>
          </p:nvPr>
        </p:nvSpPr>
        <p:spPr/>
        <p:txBody>
          <a:bodyPr/>
          <a:lstStyle/>
          <a:p>
            <a:fld id="{FC866DA9-6630-4FCD-BC7F-E4308C3F1810}" type="slidenum">
              <a:rPr lang="nl-NL"/>
              <a:t>8</a:t>
            </a:fld>
            <a:endParaRPr lang="nl-NL"/>
          </a:p>
        </p:txBody>
      </p:sp>
    </p:spTree>
    <p:extLst>
      <p:ext uri="{BB962C8B-B14F-4D97-AF65-F5344CB8AC3E}">
        <p14:creationId xmlns:p14="http://schemas.microsoft.com/office/powerpoint/2010/main" val="1225107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err="1">
                <a:ea typeface="Calibri"/>
                <a:cs typeface="Calibri"/>
              </a:rPr>
              <a:t>Consentformulier</a:t>
            </a:r>
            <a:r>
              <a:rPr lang="en-US">
                <a:ea typeface="Calibri"/>
                <a:cs typeface="Calibri"/>
              </a:rPr>
              <a:t> </a:t>
            </a:r>
            <a:r>
              <a:rPr lang="en-US" err="1">
                <a:ea typeface="Calibri"/>
                <a:cs typeface="Calibri"/>
              </a:rPr>
              <a:t>ingevuld</a:t>
            </a:r>
            <a:r>
              <a:rPr lang="en-US">
                <a:ea typeface="Calibri"/>
                <a:cs typeface="Calibri"/>
              </a:rPr>
              <a:t> door SOL's </a:t>
            </a:r>
            <a:r>
              <a:rPr lang="en-US" err="1">
                <a:ea typeface="Calibri"/>
                <a:cs typeface="Calibri"/>
              </a:rPr>
              <a:t>en</a:t>
            </a:r>
            <a:r>
              <a:rPr lang="en-US">
                <a:ea typeface="Calibri"/>
                <a:cs typeface="Calibri"/>
              </a:rPr>
              <a:t> </a:t>
            </a:r>
            <a:r>
              <a:rPr lang="en-US" err="1">
                <a:ea typeface="Calibri"/>
                <a:cs typeface="Calibri"/>
              </a:rPr>
              <a:t>studenten</a:t>
            </a:r>
            <a:endParaRPr lang="en-US">
              <a:ea typeface="Calibri"/>
              <a:cs typeface="Calibri"/>
            </a:endParaRPr>
          </a:p>
          <a:p>
            <a:pPr marL="171450" indent="-171450">
              <a:buFont typeface="Arial"/>
              <a:buChar char="•"/>
            </a:pPr>
            <a:r>
              <a:rPr lang="en-US" err="1">
                <a:ea typeface="Calibri"/>
                <a:cs typeface="Calibri"/>
              </a:rPr>
              <a:t>Informeren</a:t>
            </a:r>
            <a:r>
              <a:rPr lang="en-US">
                <a:ea typeface="Calibri"/>
                <a:cs typeface="Calibri"/>
              </a:rPr>
              <a:t> SOL's door </a:t>
            </a:r>
            <a:r>
              <a:rPr lang="en-US" err="1">
                <a:ea typeface="Calibri"/>
                <a:cs typeface="Calibri"/>
              </a:rPr>
              <a:t>onderzoekers</a:t>
            </a:r>
            <a:endParaRPr lang="en-US"/>
          </a:p>
          <a:p>
            <a:pPr marL="171450" indent="-171450">
              <a:buFont typeface="Arial"/>
              <a:buChar char="•"/>
            </a:pPr>
            <a:r>
              <a:rPr lang="en-US" err="1">
                <a:ea typeface="Calibri"/>
                <a:cs typeface="Calibri"/>
              </a:rPr>
              <a:t>Studenten</a:t>
            </a:r>
            <a:r>
              <a:rPr lang="en-US">
                <a:ea typeface="Calibri"/>
                <a:cs typeface="Calibri"/>
              </a:rPr>
              <a:t> </a:t>
            </a:r>
            <a:r>
              <a:rPr lang="en-US" err="1">
                <a:ea typeface="Calibri"/>
                <a:cs typeface="Calibri"/>
              </a:rPr>
              <a:t>geïnformeerd</a:t>
            </a:r>
            <a:r>
              <a:rPr lang="en-US">
                <a:ea typeface="Calibri"/>
                <a:cs typeface="Calibri"/>
              </a:rPr>
              <a:t> door SOL's</a:t>
            </a:r>
          </a:p>
          <a:p>
            <a:pPr marL="171450" indent="-171450">
              <a:buFont typeface="Arial"/>
              <a:buChar char="•"/>
            </a:pPr>
            <a:r>
              <a:rPr lang="en-US" err="1">
                <a:ea typeface="Calibri"/>
                <a:cs typeface="Calibri"/>
              </a:rPr>
              <a:t>Invulbladen</a:t>
            </a:r>
            <a:r>
              <a:rPr lang="en-US">
                <a:ea typeface="Calibri"/>
                <a:cs typeface="Calibri"/>
              </a:rPr>
              <a:t> </a:t>
            </a:r>
            <a:r>
              <a:rPr lang="en-US" err="1">
                <a:ea typeface="Calibri"/>
                <a:cs typeface="Calibri"/>
              </a:rPr>
              <a:t>studenten</a:t>
            </a:r>
            <a:endParaRPr lang="en-US">
              <a:ea typeface="Calibri"/>
              <a:cs typeface="Calibri"/>
            </a:endParaRPr>
          </a:p>
          <a:p>
            <a:pPr marL="171450" indent="-171450">
              <a:buFont typeface="Arial"/>
              <a:buChar char="•"/>
            </a:pPr>
            <a:r>
              <a:rPr lang="en-US" err="1">
                <a:ea typeface="Calibri"/>
                <a:cs typeface="Calibri"/>
              </a:rPr>
              <a:t>Presentaties</a:t>
            </a:r>
            <a:r>
              <a:rPr lang="en-US">
                <a:ea typeface="Calibri"/>
                <a:cs typeface="Calibri"/>
              </a:rPr>
              <a:t>/</a:t>
            </a:r>
            <a:r>
              <a:rPr lang="en-US" err="1">
                <a:ea typeface="Calibri"/>
                <a:cs typeface="Calibri"/>
              </a:rPr>
              <a:t>gesprekken</a:t>
            </a:r>
            <a:r>
              <a:rPr lang="en-US">
                <a:ea typeface="Calibri"/>
                <a:cs typeface="Calibri"/>
              </a:rPr>
              <a:t> </a:t>
            </a:r>
            <a:r>
              <a:rPr lang="en-US" err="1">
                <a:ea typeface="Calibri"/>
                <a:cs typeface="Calibri"/>
              </a:rPr>
              <a:t>alleen</a:t>
            </a:r>
            <a:r>
              <a:rPr lang="en-US">
                <a:ea typeface="Calibri"/>
                <a:cs typeface="Calibri"/>
              </a:rPr>
              <a:t> </a:t>
            </a:r>
            <a:r>
              <a:rPr lang="en-US" err="1">
                <a:ea typeface="Calibri"/>
                <a:cs typeface="Calibri"/>
              </a:rPr>
              <a:t>binnen</a:t>
            </a:r>
            <a:r>
              <a:rPr lang="en-US">
                <a:ea typeface="Calibri"/>
                <a:cs typeface="Calibri"/>
              </a:rPr>
              <a:t> CPOB </a:t>
            </a:r>
            <a:r>
              <a:rPr lang="en-US" err="1">
                <a:ea typeface="Calibri"/>
                <a:cs typeface="Calibri"/>
              </a:rPr>
              <a:t>afgenomen</a:t>
            </a:r>
            <a:endParaRPr lang="en-US">
              <a:ea typeface="Calibri"/>
              <a:cs typeface="Calibri"/>
            </a:endParaRPr>
          </a:p>
          <a:p>
            <a:pPr marL="171450" indent="-171450">
              <a:buFont typeface="Arial"/>
              <a:buChar char="•"/>
            </a:pPr>
            <a:r>
              <a:rPr lang="en-US" err="1">
                <a:ea typeface="Calibri"/>
                <a:cs typeface="Calibri"/>
              </a:rPr>
              <a:t>Vragenlijsten</a:t>
            </a:r>
            <a:r>
              <a:rPr lang="en-US">
                <a:ea typeface="Calibri"/>
                <a:cs typeface="Calibri"/>
              </a:rPr>
              <a:t> via Forms - </a:t>
            </a:r>
            <a:r>
              <a:rPr lang="en-US" err="1"/>
              <a:t>anoniem</a:t>
            </a:r>
            <a:r>
              <a:rPr lang="en-US"/>
              <a:t> </a:t>
            </a:r>
            <a:r>
              <a:rPr lang="en-US" err="1"/>
              <a:t>ingevuld</a:t>
            </a:r>
            <a:r>
              <a:rPr lang="en-US"/>
              <a:t> (SOL's </a:t>
            </a:r>
            <a:r>
              <a:rPr lang="en-US" err="1"/>
              <a:t>en</a:t>
            </a:r>
            <a:r>
              <a:rPr lang="en-US"/>
              <a:t> </a:t>
            </a:r>
            <a:r>
              <a:rPr lang="en-US" err="1"/>
              <a:t>studenten</a:t>
            </a:r>
            <a:r>
              <a:rPr lang="en-US"/>
              <a:t>) </a:t>
            </a:r>
          </a:p>
          <a:p>
            <a:pPr marL="171450" indent="-171450">
              <a:buFont typeface="Arial"/>
              <a:buChar char="•"/>
            </a:pPr>
            <a:r>
              <a:rPr lang="en-US" err="1">
                <a:ea typeface="Calibri"/>
                <a:cs typeface="Calibri"/>
              </a:rPr>
              <a:t>Vragenlijst</a:t>
            </a:r>
            <a:r>
              <a:rPr lang="en-US">
                <a:ea typeface="Calibri"/>
                <a:cs typeface="Calibri"/>
              </a:rPr>
              <a:t> </a:t>
            </a:r>
            <a:r>
              <a:rPr lang="en-US" err="1">
                <a:ea typeface="Calibri"/>
                <a:cs typeface="Calibri"/>
              </a:rPr>
              <a:t>doorgestuurd</a:t>
            </a:r>
            <a:r>
              <a:rPr lang="en-US">
                <a:ea typeface="Calibri"/>
                <a:cs typeface="Calibri"/>
              </a:rPr>
              <a:t> </a:t>
            </a:r>
            <a:r>
              <a:rPr lang="en-US" err="1">
                <a:ea typeface="Calibri"/>
                <a:cs typeface="Calibri"/>
              </a:rPr>
              <a:t>naar</a:t>
            </a:r>
            <a:r>
              <a:rPr lang="en-US">
                <a:ea typeface="Calibri"/>
                <a:cs typeface="Calibri"/>
              </a:rPr>
              <a:t> </a:t>
            </a:r>
            <a:r>
              <a:rPr lang="en-US" err="1">
                <a:ea typeface="Calibri"/>
                <a:cs typeface="Calibri"/>
              </a:rPr>
              <a:t>studenten</a:t>
            </a:r>
            <a:r>
              <a:rPr lang="en-US">
                <a:ea typeface="Calibri"/>
                <a:cs typeface="Calibri"/>
              </a:rPr>
              <a:t> door SOL's </a:t>
            </a:r>
          </a:p>
          <a:p>
            <a:pPr marL="171450" indent="-171450">
              <a:buFont typeface="Arial"/>
              <a:buChar char="•"/>
            </a:pPr>
            <a:r>
              <a:rPr lang="en-US" err="1">
                <a:ea typeface="Calibri"/>
                <a:cs typeface="Calibri"/>
              </a:rPr>
              <a:t>Groepsinterview</a:t>
            </a:r>
            <a:r>
              <a:rPr lang="en-US">
                <a:ea typeface="Calibri"/>
                <a:cs typeface="Calibri"/>
              </a:rPr>
              <a:t> </a:t>
            </a:r>
            <a:r>
              <a:rPr lang="en-US" err="1">
                <a:ea typeface="Calibri"/>
                <a:cs typeface="Calibri"/>
              </a:rPr>
              <a:t>iedere</a:t>
            </a:r>
            <a:r>
              <a:rPr lang="en-US">
                <a:ea typeface="Calibri"/>
                <a:cs typeface="Calibri"/>
              </a:rPr>
              <a:t> </a:t>
            </a:r>
            <a:r>
              <a:rPr lang="en-US" err="1">
                <a:ea typeface="Calibri"/>
                <a:cs typeface="Calibri"/>
              </a:rPr>
              <a:t>onderzoeker</a:t>
            </a:r>
            <a:r>
              <a:rPr lang="en-US">
                <a:ea typeface="Calibri"/>
                <a:cs typeface="Calibri"/>
              </a:rPr>
              <a:t> </a:t>
            </a:r>
            <a:r>
              <a:rPr lang="en-US" err="1">
                <a:ea typeface="Calibri"/>
                <a:cs typeface="Calibri"/>
              </a:rPr>
              <a:t>afzonderlijk</a:t>
            </a:r>
            <a:r>
              <a:rPr lang="en-US">
                <a:ea typeface="Calibri"/>
                <a:cs typeface="Calibri"/>
              </a:rPr>
              <a:t> </a:t>
            </a:r>
            <a:r>
              <a:rPr lang="en-US" err="1">
                <a:ea typeface="Calibri"/>
                <a:cs typeface="Calibri"/>
              </a:rPr>
              <a:t>gedaan</a:t>
            </a:r>
            <a:r>
              <a:rPr lang="en-US">
                <a:ea typeface="Calibri"/>
                <a:cs typeface="Calibri"/>
              </a:rPr>
              <a:t> in eigen </a:t>
            </a:r>
            <a:r>
              <a:rPr lang="en-US" err="1">
                <a:ea typeface="Calibri"/>
                <a:cs typeface="Calibri"/>
              </a:rPr>
              <a:t>stichting</a:t>
            </a:r>
            <a:r>
              <a:rPr lang="en-US">
                <a:ea typeface="Calibri"/>
                <a:cs typeface="Calibri"/>
              </a:rPr>
              <a:t> </a:t>
            </a:r>
          </a:p>
          <a:p>
            <a:pPr marL="171450" indent="-171450">
              <a:buFont typeface="Arial"/>
              <a:buChar char="•"/>
            </a:pPr>
            <a:r>
              <a:rPr lang="en-US">
                <a:ea typeface="Calibri"/>
                <a:cs typeface="Calibri"/>
              </a:rPr>
              <a:t>Eigen fieldnotes </a:t>
            </a:r>
            <a:r>
              <a:rPr lang="en-US" err="1">
                <a:ea typeface="Calibri"/>
                <a:cs typeface="Calibri"/>
              </a:rPr>
              <a:t>bijgehouden</a:t>
            </a:r>
            <a:r>
              <a:rPr lang="en-US">
                <a:ea typeface="Calibri"/>
                <a:cs typeface="Calibri"/>
              </a:rPr>
              <a:t> (</a:t>
            </a:r>
            <a:r>
              <a:rPr lang="en-US" err="1">
                <a:ea typeface="Calibri"/>
                <a:cs typeface="Calibri"/>
              </a:rPr>
              <a:t>eerste</a:t>
            </a:r>
            <a:r>
              <a:rPr lang="en-US">
                <a:ea typeface="Calibri"/>
                <a:cs typeface="Calibri"/>
              </a:rPr>
              <a:t> </a:t>
            </a:r>
            <a:r>
              <a:rPr lang="en-US" err="1">
                <a:ea typeface="Calibri"/>
                <a:cs typeface="Calibri"/>
              </a:rPr>
              <a:t>indrukken</a:t>
            </a:r>
            <a:r>
              <a:rPr lang="en-US">
                <a:ea typeface="Calibri"/>
                <a:cs typeface="Calibri"/>
              </a:rPr>
              <a:t>  van </a:t>
            </a:r>
            <a:r>
              <a:rPr lang="en-US" err="1">
                <a:ea typeface="Calibri"/>
                <a:cs typeface="Calibri"/>
              </a:rPr>
              <a:t>ons</a:t>
            </a:r>
            <a:r>
              <a:rPr lang="en-US">
                <a:ea typeface="Calibri"/>
                <a:cs typeface="Calibri"/>
              </a:rPr>
              <a:t>, van </a:t>
            </a:r>
            <a:r>
              <a:rPr lang="en-US" err="1">
                <a:ea typeface="Calibri"/>
                <a:cs typeface="Calibri"/>
              </a:rPr>
              <a:t>studenten</a:t>
            </a:r>
            <a:r>
              <a:rPr lang="en-US">
                <a:ea typeface="Calibri"/>
                <a:cs typeface="Calibri"/>
              </a:rPr>
              <a:t>, sol, </a:t>
            </a:r>
            <a:r>
              <a:rPr lang="en-US" err="1">
                <a:ea typeface="Calibri"/>
                <a:cs typeface="Calibri"/>
              </a:rPr>
              <a:t>opmerkingen</a:t>
            </a:r>
            <a:r>
              <a:rPr lang="en-US">
                <a:ea typeface="Calibri"/>
                <a:cs typeface="Calibri"/>
              </a:rPr>
              <a:t> van IO's die via </a:t>
            </a:r>
            <a:r>
              <a:rPr lang="en-US" err="1">
                <a:ea typeface="Calibri"/>
                <a:cs typeface="Calibri"/>
              </a:rPr>
              <a:t>anderen</a:t>
            </a:r>
            <a:r>
              <a:rPr lang="en-US">
                <a:ea typeface="Calibri"/>
                <a:cs typeface="Calibri"/>
              </a:rPr>
              <a:t> </a:t>
            </a:r>
            <a:r>
              <a:rPr lang="en-US" err="1">
                <a:ea typeface="Calibri"/>
                <a:cs typeface="Calibri"/>
              </a:rPr>
              <a:t>zijn</a:t>
            </a:r>
            <a:r>
              <a:rPr lang="en-US">
                <a:ea typeface="Calibri"/>
                <a:cs typeface="Calibri"/>
              </a:rPr>
              <a:t> </a:t>
            </a:r>
            <a:r>
              <a:rPr lang="en-US" err="1">
                <a:ea typeface="Calibri"/>
                <a:cs typeface="Calibri"/>
              </a:rPr>
              <a:t>binnen</a:t>
            </a:r>
            <a:r>
              <a:rPr lang="en-US">
                <a:ea typeface="Calibri"/>
                <a:cs typeface="Calibri"/>
              </a:rPr>
              <a:t> </a:t>
            </a:r>
            <a:r>
              <a:rPr lang="en-US" err="1">
                <a:ea typeface="Calibri"/>
                <a:cs typeface="Calibri"/>
              </a:rPr>
              <a:t>gekomen</a:t>
            </a:r>
            <a:r>
              <a:rPr lang="en-US">
                <a:ea typeface="Calibri"/>
                <a:cs typeface="Calibri"/>
              </a:rPr>
              <a:t>)</a:t>
            </a:r>
          </a:p>
          <a:p>
            <a:pPr marL="171450" indent="-171450">
              <a:buFont typeface="Arial"/>
              <a:buChar char="•"/>
            </a:pPr>
            <a:endParaRPr lang="en-US">
              <a:ea typeface="Calibri"/>
              <a:cs typeface="Calibri"/>
            </a:endParaRPr>
          </a:p>
          <a:p>
            <a:pPr marL="171450" indent="-171450">
              <a:buFont typeface="Arial"/>
              <a:buChar char="•"/>
            </a:pPr>
            <a:r>
              <a:rPr lang="en-US">
                <a:ea typeface="Calibri"/>
                <a:cs typeface="Calibri"/>
              </a:rPr>
              <a:t>Feb/</a:t>
            </a:r>
            <a:r>
              <a:rPr lang="en-US" err="1">
                <a:ea typeface="Calibri"/>
                <a:cs typeface="Calibri"/>
              </a:rPr>
              <a:t>maart</a:t>
            </a:r>
            <a:r>
              <a:rPr lang="en-US">
                <a:ea typeface="Calibri"/>
                <a:cs typeface="Calibri"/>
              </a:rPr>
              <a:t> </a:t>
            </a:r>
            <a:r>
              <a:rPr lang="en-US" err="1">
                <a:ea typeface="Calibri"/>
                <a:cs typeface="Calibri"/>
              </a:rPr>
              <a:t>zitten</a:t>
            </a:r>
            <a:r>
              <a:rPr lang="en-US">
                <a:ea typeface="Calibri"/>
                <a:cs typeface="Calibri"/>
              </a:rPr>
              <a:t> er </a:t>
            </a:r>
            <a:r>
              <a:rPr lang="en-US" err="1">
                <a:ea typeface="Calibri"/>
                <a:cs typeface="Calibri"/>
              </a:rPr>
              <a:t>nog</a:t>
            </a:r>
            <a:r>
              <a:rPr lang="en-US">
                <a:ea typeface="Calibri"/>
                <a:cs typeface="Calibri"/>
              </a:rPr>
              <a:t> </a:t>
            </a:r>
            <a:r>
              <a:rPr lang="en-US" err="1">
                <a:ea typeface="Calibri"/>
                <a:cs typeface="Calibri"/>
              </a:rPr>
              <a:t>middenin</a:t>
            </a:r>
            <a:r>
              <a:rPr lang="en-US">
                <a:ea typeface="Calibri"/>
                <a:cs typeface="Calibri"/>
              </a:rPr>
              <a:t>. </a:t>
            </a:r>
          </a:p>
          <a:p>
            <a:pPr>
              <a:lnSpc>
                <a:spcPct val="90000"/>
              </a:lnSpc>
              <a:spcBef>
                <a:spcPts val="1000"/>
              </a:spcBef>
            </a:pPr>
            <a:endParaRPr lang="nl-NL">
              <a:ea typeface="Calibri"/>
              <a:cs typeface="Calibri"/>
            </a:endParaRPr>
          </a:p>
          <a:p>
            <a:pPr>
              <a:lnSpc>
                <a:spcPct val="90000"/>
              </a:lnSpc>
              <a:spcBef>
                <a:spcPts val="1000"/>
              </a:spcBef>
            </a:pPr>
            <a:endParaRPr lang="nl-NL">
              <a:ea typeface="Calibri"/>
              <a:cs typeface="Calibri"/>
            </a:endParaRPr>
          </a:p>
        </p:txBody>
      </p:sp>
      <p:sp>
        <p:nvSpPr>
          <p:cNvPr id="4" name="Slide Number Placeholder 3"/>
          <p:cNvSpPr>
            <a:spLocks noGrp="1"/>
          </p:cNvSpPr>
          <p:nvPr>
            <p:ph type="sldNum" sz="quarter" idx="5"/>
          </p:nvPr>
        </p:nvSpPr>
        <p:spPr/>
        <p:txBody>
          <a:bodyPr/>
          <a:lstStyle/>
          <a:p>
            <a:fld id="{BAF3A3EB-C993-45F0-8854-9B55176FF8E5}" type="slidenum">
              <a:rPr lang="en-US"/>
              <a:t>9</a:t>
            </a:fld>
            <a:endParaRPr lang="en-US"/>
          </a:p>
        </p:txBody>
      </p:sp>
    </p:spTree>
    <p:extLst>
      <p:ext uri="{BB962C8B-B14F-4D97-AF65-F5344CB8AC3E}">
        <p14:creationId xmlns:p14="http://schemas.microsoft.com/office/powerpoint/2010/main" val="2075531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BAF3A3EB-C993-45F0-8854-9B55176FF8E5}" type="slidenum">
              <a:t>10</a:t>
            </a:fld>
            <a:endParaRPr lang="en-US"/>
          </a:p>
        </p:txBody>
      </p:sp>
    </p:spTree>
    <p:extLst>
      <p:ext uri="{BB962C8B-B14F-4D97-AF65-F5344CB8AC3E}">
        <p14:creationId xmlns:p14="http://schemas.microsoft.com/office/powerpoint/2010/main" val="2715433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ea typeface="Calibri"/>
                <a:cs typeface="Calibri"/>
              </a:rPr>
              <a:t>Als het </a:t>
            </a:r>
            <a:r>
              <a:rPr lang="en-US" err="1">
                <a:ea typeface="Calibri"/>
                <a:cs typeface="Calibri"/>
              </a:rPr>
              <a:t>onder</a:t>
            </a:r>
            <a:r>
              <a:rPr lang="en-US">
                <a:ea typeface="Calibri"/>
                <a:cs typeface="Calibri"/>
              </a:rPr>
              <a:t> de 70% </a:t>
            </a:r>
            <a:r>
              <a:rPr lang="en-US" err="1">
                <a:ea typeface="Calibri"/>
                <a:cs typeface="Calibri"/>
              </a:rPr>
              <a:t>scoort</a:t>
            </a:r>
            <a:r>
              <a:rPr lang="en-US">
                <a:ea typeface="Calibri"/>
                <a:cs typeface="Calibri"/>
              </a:rPr>
              <a:t> </a:t>
            </a:r>
            <a:r>
              <a:rPr lang="en-US" err="1">
                <a:ea typeface="Calibri"/>
                <a:cs typeface="Calibri"/>
              </a:rPr>
              <a:t>hebben</a:t>
            </a:r>
            <a:r>
              <a:rPr lang="en-US">
                <a:ea typeface="Calibri"/>
                <a:cs typeface="Calibri"/>
              </a:rPr>
              <a:t> we het rood </a:t>
            </a:r>
            <a:r>
              <a:rPr lang="en-US" err="1">
                <a:ea typeface="Calibri"/>
                <a:cs typeface="Calibri"/>
              </a:rPr>
              <a:t>gemaakt</a:t>
            </a:r>
            <a:endParaRPr lang="en-US">
              <a:ea typeface="Calibri"/>
              <a:cs typeface="Calibri"/>
            </a:endParaRPr>
          </a:p>
          <a:p>
            <a:endParaRPr lang="en-US">
              <a:ea typeface="Calibri"/>
              <a:cs typeface="Calibri"/>
            </a:endParaRPr>
          </a:p>
          <a:p>
            <a:r>
              <a:rPr lang="en-US">
                <a:ea typeface="Calibri"/>
                <a:cs typeface="Calibri"/>
              </a:rPr>
              <a:t>SOL </a:t>
            </a:r>
            <a:r>
              <a:rPr lang="en-US" err="1">
                <a:ea typeface="Calibri"/>
                <a:cs typeface="Calibri"/>
              </a:rPr>
              <a:t>geeft</a:t>
            </a:r>
            <a:r>
              <a:rPr lang="en-US">
                <a:ea typeface="Calibri"/>
                <a:cs typeface="Calibri"/>
              </a:rPr>
              <a:t> </a:t>
            </a:r>
            <a:r>
              <a:rPr lang="en-US" err="1">
                <a:ea typeface="Calibri"/>
                <a:cs typeface="Calibri"/>
              </a:rPr>
              <a:t>regelmatig</a:t>
            </a:r>
            <a:r>
              <a:rPr lang="en-US">
                <a:ea typeface="Calibri"/>
                <a:cs typeface="Calibri"/>
              </a:rPr>
              <a:t> </a:t>
            </a:r>
            <a:r>
              <a:rPr lang="en-US" err="1">
                <a:ea typeface="Calibri"/>
                <a:cs typeface="Calibri"/>
              </a:rPr>
              <a:t>aan</a:t>
            </a:r>
            <a:r>
              <a:rPr lang="en-US">
                <a:ea typeface="Calibri"/>
                <a:cs typeface="Calibri"/>
              </a:rPr>
              <a:t> </a:t>
            </a:r>
            <a:r>
              <a:rPr lang="en-US" err="1">
                <a:ea typeface="Calibri"/>
                <a:cs typeface="Calibri"/>
              </a:rPr>
              <a:t>dat</a:t>
            </a:r>
            <a:r>
              <a:rPr lang="en-US">
                <a:ea typeface="Calibri"/>
                <a:cs typeface="Calibri"/>
              </a:rPr>
              <a:t> ze </a:t>
            </a:r>
            <a:r>
              <a:rPr lang="en-US" err="1">
                <a:ea typeface="Calibri"/>
                <a:cs typeface="Calibri"/>
              </a:rPr>
              <a:t>hier</a:t>
            </a:r>
            <a:r>
              <a:rPr lang="en-US">
                <a:ea typeface="Calibri"/>
                <a:cs typeface="Calibri"/>
              </a:rPr>
              <a:t> </a:t>
            </a:r>
            <a:r>
              <a:rPr lang="en-US" err="1">
                <a:ea typeface="Calibri"/>
                <a:cs typeface="Calibri"/>
              </a:rPr>
              <a:t>geen</a:t>
            </a:r>
            <a:r>
              <a:rPr lang="en-US">
                <a:ea typeface="Calibri"/>
                <a:cs typeface="Calibri"/>
              </a:rPr>
              <a:t> </a:t>
            </a:r>
            <a:r>
              <a:rPr lang="en-US" err="1">
                <a:ea typeface="Calibri"/>
                <a:cs typeface="Calibri"/>
              </a:rPr>
              <a:t>zicht</a:t>
            </a:r>
            <a:r>
              <a:rPr lang="en-US">
                <a:ea typeface="Calibri"/>
                <a:cs typeface="Calibri"/>
              </a:rPr>
              <a:t> op </a:t>
            </a:r>
            <a:r>
              <a:rPr lang="en-US" err="1">
                <a:ea typeface="Calibri"/>
                <a:cs typeface="Calibri"/>
              </a:rPr>
              <a:t>hebben</a:t>
            </a:r>
            <a:r>
              <a:rPr lang="en-US">
                <a:ea typeface="Calibri"/>
                <a:cs typeface="Calibri"/>
              </a:rPr>
              <a:t> </a:t>
            </a:r>
            <a:r>
              <a:rPr lang="en-US" err="1">
                <a:ea typeface="Calibri"/>
                <a:cs typeface="Calibri"/>
              </a:rPr>
              <a:t>gekregen</a:t>
            </a:r>
            <a:r>
              <a:rPr lang="en-US">
                <a:ea typeface="Calibri"/>
                <a:cs typeface="Calibri"/>
              </a:rPr>
              <a:t>:</a:t>
            </a:r>
          </a:p>
          <a:p>
            <a:pPr marL="171450" indent="-171450">
              <a:buFont typeface="Arial" panose="020B0604020202020204" pitchFamily="34" charset="0"/>
              <a:buChar char="•"/>
            </a:pPr>
            <a:r>
              <a:rPr lang="en-US" err="1">
                <a:ea typeface="Calibri"/>
                <a:cs typeface="Calibri"/>
              </a:rPr>
              <a:t>Motivatie</a:t>
            </a:r>
            <a:r>
              <a:rPr lang="en-US">
                <a:ea typeface="Calibri"/>
                <a:cs typeface="Calibri"/>
              </a:rPr>
              <a:t>: 18 % </a:t>
            </a:r>
          </a:p>
          <a:p>
            <a:pPr marL="171450" indent="-171450">
              <a:buFont typeface="Arial" panose="020B0604020202020204" pitchFamily="34" charset="0"/>
              <a:buChar char="•"/>
            </a:pPr>
            <a:r>
              <a:rPr lang="en-US" err="1">
                <a:ea typeface="Calibri"/>
                <a:cs typeface="Calibri"/>
              </a:rPr>
              <a:t>Zicht</a:t>
            </a:r>
            <a:r>
              <a:rPr lang="en-US">
                <a:ea typeface="Calibri"/>
                <a:cs typeface="Calibri"/>
              </a:rPr>
              <a:t> op HOE </a:t>
            </a:r>
            <a:r>
              <a:rPr lang="en-US" err="1">
                <a:ea typeface="Calibri"/>
                <a:cs typeface="Calibri"/>
              </a:rPr>
              <a:t>en</a:t>
            </a:r>
            <a:r>
              <a:rPr lang="en-US">
                <a:ea typeface="Calibri"/>
                <a:cs typeface="Calibri"/>
              </a:rPr>
              <a:t> WAAROM: 18%</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err="1">
                <a:ea typeface="Calibri"/>
                <a:cs typeface="Calibri"/>
              </a:rPr>
              <a:t>Zicht</a:t>
            </a:r>
            <a:r>
              <a:rPr lang="en-US">
                <a:ea typeface="Calibri"/>
                <a:cs typeface="Calibri"/>
              </a:rPr>
              <a:t> op </a:t>
            </a:r>
            <a:r>
              <a:rPr lang="en-US" err="1">
                <a:ea typeface="Calibri"/>
                <a:cs typeface="Calibri"/>
              </a:rPr>
              <a:t>bij</a:t>
            </a:r>
            <a:r>
              <a:rPr lang="en-US">
                <a:ea typeface="Calibri"/>
                <a:cs typeface="Calibri"/>
              </a:rPr>
              <a:t> WIE: 18 %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err="1">
                <a:ea typeface="Calibri"/>
                <a:cs typeface="Calibri"/>
              </a:rPr>
              <a:t>Rijke</a:t>
            </a:r>
            <a:r>
              <a:rPr lang="en-US">
                <a:ea typeface="Calibri"/>
                <a:cs typeface="Calibri"/>
              </a:rPr>
              <a:t> </a:t>
            </a:r>
            <a:r>
              <a:rPr lang="en-US" err="1">
                <a:ea typeface="Calibri"/>
                <a:cs typeface="Calibri"/>
              </a:rPr>
              <a:t>leeromgeving</a:t>
            </a:r>
            <a:r>
              <a:rPr lang="en-US">
                <a:ea typeface="Calibri"/>
                <a:cs typeface="Calibri"/>
              </a:rPr>
              <a:t>: 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ea typeface="Calibri"/>
                <a:cs typeface="Calibri"/>
              </a:rPr>
              <a:t>Breed </a:t>
            </a:r>
            <a:r>
              <a:rPr lang="en-US" err="1">
                <a:ea typeface="Calibri"/>
                <a:cs typeface="Calibri"/>
              </a:rPr>
              <a:t>beeld</a:t>
            </a:r>
            <a:r>
              <a:rPr lang="en-US">
                <a:ea typeface="Calibri"/>
                <a:cs typeface="Calibri"/>
              </a:rPr>
              <a:t> </a:t>
            </a:r>
            <a:r>
              <a:rPr lang="en-US" err="1">
                <a:ea typeface="Calibri"/>
                <a:cs typeface="Calibri"/>
              </a:rPr>
              <a:t>beroep</a:t>
            </a:r>
            <a:r>
              <a:rPr lang="en-US">
                <a:ea typeface="Calibri"/>
                <a:cs typeface="Calibri"/>
              </a:rPr>
              <a:t>: 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ea typeface="Calibri"/>
                <a:cs typeface="Calibri"/>
              </a:rPr>
              <a:t>Eigen </a:t>
            </a:r>
            <a:r>
              <a:rPr lang="en-US" err="1">
                <a:ea typeface="Calibri"/>
                <a:cs typeface="Calibri"/>
              </a:rPr>
              <a:t>leerwensen</a:t>
            </a:r>
            <a:r>
              <a:rPr lang="en-US">
                <a:ea typeface="Calibri"/>
                <a:cs typeface="Calibri"/>
              </a:rPr>
              <a:t>: 18%</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err="1">
                <a:ea typeface="Calibri"/>
                <a:cs typeface="Calibri"/>
              </a:rPr>
              <a:t>Vliegende</a:t>
            </a:r>
            <a:r>
              <a:rPr lang="en-US">
                <a:ea typeface="Calibri"/>
                <a:cs typeface="Calibri"/>
              </a:rPr>
              <a:t> start: 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err="1">
                <a:ea typeface="Calibri"/>
                <a:cs typeface="Calibri"/>
              </a:rPr>
              <a:t>Relaties</a:t>
            </a:r>
            <a:r>
              <a:rPr lang="en-US">
                <a:ea typeface="Calibri"/>
                <a:cs typeface="Calibri"/>
              </a:rPr>
              <a:t> met curriculum: 45%</a:t>
            </a:r>
          </a:p>
          <a:p>
            <a:pPr marR="0" lvl="0" algn="l" defTabSz="914400">
              <a:lnSpc>
                <a:spcPct val="100000"/>
              </a:lnSpc>
              <a:spcBef>
                <a:spcPts val="0"/>
              </a:spcBef>
              <a:spcAft>
                <a:spcPts val="0"/>
              </a:spcAft>
              <a:buClrTx/>
              <a:buSzTx/>
              <a:tabLst/>
              <a:defRPr/>
            </a:pPr>
            <a:endParaRPr lang="en-US">
              <a:ea typeface="Calibri"/>
              <a:cs typeface="Calibri"/>
            </a:endParaRPr>
          </a:p>
          <a:p>
            <a:endParaRPr lang="en-US">
              <a:ea typeface="Calibri"/>
              <a:cs typeface="Calibri"/>
            </a:endParaRPr>
          </a:p>
          <a:p>
            <a:pPr marL="171450" indent="-171450">
              <a:buFont typeface="Arial" panose="020B0604020202020204" pitchFamily="34" charset="0"/>
              <a:buChar char="•"/>
            </a:pPr>
            <a:endParaRPr lang="en-US">
              <a:ea typeface="Calibri"/>
              <a:cs typeface="Calibri"/>
            </a:endParaRPr>
          </a:p>
        </p:txBody>
      </p:sp>
      <p:sp>
        <p:nvSpPr>
          <p:cNvPr id="4" name="Tijdelijke aanduiding voor dianummer 3"/>
          <p:cNvSpPr>
            <a:spLocks noGrp="1"/>
          </p:cNvSpPr>
          <p:nvPr>
            <p:ph type="sldNum" sz="quarter" idx="5"/>
          </p:nvPr>
        </p:nvSpPr>
        <p:spPr/>
        <p:txBody>
          <a:bodyPr/>
          <a:lstStyle/>
          <a:p>
            <a:fld id="{BAF3A3EB-C993-45F0-8854-9B55176FF8E5}" type="slidenum">
              <a:rPr lang="nl-NL"/>
              <a:t>11</a:t>
            </a:fld>
            <a:endParaRPr lang="nl-NL"/>
          </a:p>
        </p:txBody>
      </p:sp>
    </p:spTree>
    <p:extLst>
      <p:ext uri="{BB962C8B-B14F-4D97-AF65-F5344CB8AC3E}">
        <p14:creationId xmlns:p14="http://schemas.microsoft.com/office/powerpoint/2010/main" val="322105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F6DA0-151F-C7FE-D820-556CAD2178D6}"/>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153257C-8775-C382-0A0C-93338C74B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C33F0D9-F1EC-C823-9F5F-BFFD61AFBA90}"/>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1708B775-DDC8-0BB6-9503-1BBE96B8D98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F04B469-E12D-465D-4BFC-4979CF0F87E1}"/>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2097588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A20322-DB2E-88DE-1508-F49B72999E0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639AC2D-D71C-1F1E-6F48-97695C7E2D26}"/>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137500F-FD07-F8F2-3DC8-30011238871F}"/>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34556D6E-BA81-4173-0515-E1031CFE375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F6E41CF-A9BC-5CB4-1B54-FC95DDA4F959}"/>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1044854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605C119B-142F-D295-A085-A6024D7C899D}"/>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0B43BC6-729F-D4F9-0852-49EC56D6179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FD5AB54-1201-BC8B-9B4F-7C6F3DF27F6C}"/>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807D8F22-1B00-2275-34E6-603321D4C3E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5077C98-21D2-0FEA-F77B-CFCDFAA38CE8}"/>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688668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kstdia (groot)">
    <p:spTree>
      <p:nvGrpSpPr>
        <p:cNvPr id="1" name=""/>
        <p:cNvGrpSpPr/>
        <p:nvPr/>
      </p:nvGrpSpPr>
      <p:grpSpPr>
        <a:xfrm>
          <a:off x="0" y="0"/>
          <a:ext cx="0" cy="0"/>
          <a:chOff x="0" y="0"/>
          <a:chExt cx="0" cy="0"/>
        </a:xfrm>
      </p:grpSpPr>
      <p:sp>
        <p:nvSpPr>
          <p:cNvPr id="2" name="sTitle"/>
          <p:cNvSpPr>
            <a:spLocks noGrp="1"/>
          </p:cNvSpPr>
          <p:nvPr>
            <p:ph type="title"/>
          </p:nvPr>
        </p:nvSpPr>
        <p:spPr/>
        <p:txBody>
          <a:bodyPr/>
          <a:lstStyle/>
          <a:p>
            <a:r>
              <a:rPr lang="nl-NL"/>
              <a:t>Klik om stijl te bewerken</a:t>
            </a:r>
          </a:p>
        </p:txBody>
      </p:sp>
      <p:sp>
        <p:nvSpPr>
          <p:cNvPr id="3" name="sDate"/>
          <p:cNvSpPr>
            <a:spLocks noGrp="1"/>
          </p:cNvSpPr>
          <p:nvPr>
            <p:ph type="dt" sz="half" idx="10"/>
          </p:nvPr>
        </p:nvSpPr>
        <p:spPr/>
        <p:txBody>
          <a:bodyPr/>
          <a:lstStyle/>
          <a:p>
            <a:fld id="{67961E4E-9044-4B99-9896-E99BB9CC5B64}" type="datetime1">
              <a:rPr lang="nl-NL" smtClean="0"/>
              <a:t>15-4-2025</a:t>
            </a:fld>
            <a:endParaRPr lang="nl-NL"/>
          </a:p>
        </p:txBody>
      </p:sp>
      <p:sp>
        <p:nvSpPr>
          <p:cNvPr id="4" name="sFooter"/>
          <p:cNvSpPr>
            <a:spLocks noGrp="1"/>
          </p:cNvSpPr>
          <p:nvPr>
            <p:ph type="ftr" sz="quarter" idx="11"/>
          </p:nvPr>
        </p:nvSpPr>
        <p:spPr/>
        <p:txBody>
          <a:bodyPr/>
          <a:lstStyle/>
          <a:p>
            <a:endParaRPr lang="nl-NL"/>
          </a:p>
        </p:txBody>
      </p:sp>
      <p:sp>
        <p:nvSpPr>
          <p:cNvPr id="5" name="sSlideNumber"/>
          <p:cNvSpPr>
            <a:spLocks noGrp="1"/>
          </p:cNvSpPr>
          <p:nvPr>
            <p:ph type="sldNum" sz="quarter" idx="12"/>
          </p:nvPr>
        </p:nvSpPr>
        <p:spPr/>
        <p:txBody>
          <a:bodyPr/>
          <a:lstStyle/>
          <a:p>
            <a:r>
              <a:rPr lang="nl-NL"/>
              <a:t> | </a:t>
            </a:r>
            <a:fld id="{04629F6F-1728-4FA5-8057-F6203461CF66}" type="slidenum">
              <a:rPr lang="nl-NL" smtClean="0"/>
              <a:pPr/>
              <a:t>‹nr.›</a:t>
            </a:fld>
            <a:endParaRPr lang="nl-NL"/>
          </a:p>
        </p:txBody>
      </p:sp>
      <p:sp>
        <p:nvSpPr>
          <p:cNvPr id="7" name="sContent"/>
          <p:cNvSpPr>
            <a:spLocks noGrp="1"/>
          </p:cNvSpPr>
          <p:nvPr>
            <p:ph type="body" sz="quarter" idx="13"/>
          </p:nvPr>
        </p:nvSpPr>
        <p:spPr>
          <a:xfrm>
            <a:off x="900000" y="1720800"/>
            <a:ext cx="10753200" cy="3524250"/>
          </a:xfrm>
        </p:spPr>
        <p:txBody>
          <a:bodyPr>
            <a:normAutofit/>
          </a:bodyPr>
          <a:lstStyle>
            <a:lvl1pPr>
              <a:lnSpc>
                <a:spcPct val="90000"/>
              </a:lnSpc>
              <a:defRPr sz="3200"/>
            </a:lvl1pPr>
            <a:lvl2pPr>
              <a:lnSpc>
                <a:spcPct val="90000"/>
              </a:lnSpc>
              <a:defRPr sz="3200"/>
            </a:lvl2pPr>
            <a:lvl3pPr>
              <a:lnSpc>
                <a:spcPct val="90000"/>
              </a:lnSpc>
              <a:defRPr sz="3200"/>
            </a:lvl3pPr>
            <a:lvl4pPr>
              <a:lnSpc>
                <a:spcPct val="90000"/>
              </a:lnSpc>
              <a:defRPr sz="3200"/>
            </a:lvl4pPr>
            <a:lvl5pPr>
              <a:lnSpc>
                <a:spcPct val="90000"/>
              </a:lnSpc>
              <a:defRPr sz="32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600112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DD9EFC-54BB-DEFB-CA0B-085E7B55130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E02F14E-2F1B-F83D-D7B5-83B3DEDF2C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107BD028-6B92-F7AF-4BE9-C9266A5DDEBD}"/>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E0DEEDFC-85BD-D8E2-AF66-80EC4A8FEF0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16E53C6-A478-0205-5966-6630B16A43DC}"/>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321975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574471-370B-2D4F-F0BD-4C64E307190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F38AD00-BE63-78B2-C5B3-5667D3F78D8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7FBB2AD-74A5-72E3-F17A-03912CCBA465}"/>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63A8716C-57E5-816B-0DAE-2930E74DDE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82DBD67-F6F6-BE06-8F53-F31A354B0294}"/>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26325839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D0255A-E65C-A304-E65A-5CA68B5B050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7E08D40A-8343-7B16-EA2D-220FC25DBB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66C3B249-5DA8-DB5B-9F9A-3DD93F5645D1}"/>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F685D619-3869-760F-C839-C2A2B6E655C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5579C72-33FC-B557-610E-0B1DACC9534F}"/>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3563319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892A9F-D212-3EB3-5987-20D5A6FC721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3BD3073-E043-6894-4B76-02B4560D1334}"/>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A515700-DB1E-6BB7-272A-73740A02F8C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62B7E30-B2F1-C1B9-22ED-83BAA49A2986}"/>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6" name="Tijdelijke aanduiding voor voettekst 5">
            <a:extLst>
              <a:ext uri="{FF2B5EF4-FFF2-40B4-BE49-F238E27FC236}">
                <a16:creationId xmlns:a16="http://schemas.microsoft.com/office/drawing/2014/main" id="{CEFB5087-ADD0-3DE5-65C7-ABAE9428047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097EA02-BBD9-7694-77BE-8632D7581957}"/>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32738031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D92068-4528-BB9F-9EFA-3A7B1A450E3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D6899E47-2AEE-5A93-FAB5-DBD56AF316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86CD827-33CC-1CA4-FB9C-EBF93DB0A4B2}"/>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30C053C-DEE7-9120-B2D5-A3BD924CE3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64FFA60-69E3-3552-256E-C11E8EBD3C5B}"/>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DB06E14-80F0-DFA6-E3A8-138DC8E85985}"/>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8" name="Tijdelijke aanduiding voor voettekst 7">
            <a:extLst>
              <a:ext uri="{FF2B5EF4-FFF2-40B4-BE49-F238E27FC236}">
                <a16:creationId xmlns:a16="http://schemas.microsoft.com/office/drawing/2014/main" id="{ABB2FD40-424E-3383-3881-4A3B338F1C8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8100DE5-9798-5A72-7FA1-4FA846EBD007}"/>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1792622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97A369-1124-B729-D19E-EFB6B8399E9F}"/>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7ED3D739-05C6-0BCF-93A7-4A094AB41DCC}"/>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4" name="Tijdelijke aanduiding voor voettekst 3">
            <a:extLst>
              <a:ext uri="{FF2B5EF4-FFF2-40B4-BE49-F238E27FC236}">
                <a16:creationId xmlns:a16="http://schemas.microsoft.com/office/drawing/2014/main" id="{80A01AE8-88FC-3117-CA15-AC6793CA7D6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3C7AAB4-503C-C426-49A6-92D3EB2ADB7B}"/>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129319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1C4EC0F-DF16-E95D-8A41-A4C6C6886F65}"/>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3" name="Tijdelijke aanduiding voor voettekst 2">
            <a:extLst>
              <a:ext uri="{FF2B5EF4-FFF2-40B4-BE49-F238E27FC236}">
                <a16:creationId xmlns:a16="http://schemas.microsoft.com/office/drawing/2014/main" id="{F426DC3F-AC5F-314B-251A-8837283504C8}"/>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1F1A11C-1A9D-4D3C-2138-9BF23952CEE5}"/>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187082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5E9055-2ABB-F05F-D3E1-DB3E2C19A13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B878E90-81EF-F6B8-CCDE-6B991057858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5DF4DB7-DA46-2610-8F8B-47D094FEAD7D}"/>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DAC1D2E7-ED1C-A02C-A960-0209AD6F50A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09129C3-00FD-D106-067E-73F6D7BF51CD}"/>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3377566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09CE02-3272-E33C-A7EB-234833266FD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2057350-6C62-F549-97C6-2229288240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3EADC91-D75F-8A0E-FAE4-944E8FAC66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AD92CA8-C6E3-F790-8CB3-7855DD870C03}"/>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6" name="Tijdelijke aanduiding voor voettekst 5">
            <a:extLst>
              <a:ext uri="{FF2B5EF4-FFF2-40B4-BE49-F238E27FC236}">
                <a16:creationId xmlns:a16="http://schemas.microsoft.com/office/drawing/2014/main" id="{5BAAF691-4577-D2E2-BEF1-2E27BA98B3E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BF88ADC-6EFC-7C4C-CBEE-E8CFB4BE0F5D}"/>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11620557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6E5D4A-EE79-670B-A342-CAA8DF0B361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6C59B97A-F1D1-0F1C-7EFA-A5BDAB4933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52CCF00-B9F0-AEB1-C838-C224336FCD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1E9D9A3-281D-7B53-48F0-6F31487C59B4}"/>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6" name="Tijdelijke aanduiding voor voettekst 5">
            <a:extLst>
              <a:ext uri="{FF2B5EF4-FFF2-40B4-BE49-F238E27FC236}">
                <a16:creationId xmlns:a16="http://schemas.microsoft.com/office/drawing/2014/main" id="{3CDBB362-2B1F-7877-3DFD-F7A4DD463AE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FF42343-BD60-F4D8-B5CB-2083D4854F28}"/>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113299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D80E28-5D15-8B61-9D09-1A2B5705F42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7B1F8B7-E58F-C844-35DE-DE8CD51A99C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A7B8BAF-8D9D-EC92-8693-525CEADD83D7}"/>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C9DBB38F-A32F-A3B4-36F2-3BFA48FDA2F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83F8AB9-7235-43A9-7B04-29DA23CE862A}"/>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22318120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016D0AE-843C-F908-4DC2-5F7B6ED162B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CF29506-89CC-6E29-C2BD-4479104FC45C}"/>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99B4AE0-575D-6BE3-ECA7-223CD9491F59}"/>
              </a:ext>
            </a:extLst>
          </p:cNvPr>
          <p:cNvSpPr>
            <a:spLocks noGrp="1"/>
          </p:cNvSpPr>
          <p:nvPr>
            <p:ph type="dt" sz="half" idx="10"/>
          </p:nvPr>
        </p:nvSpPr>
        <p:spPr/>
        <p:txBody>
          <a:bodyPr/>
          <a:lstStyle/>
          <a:p>
            <a:fld id="{AE096BD0-80F9-BF4B-B03A-4970A3380FDA}"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29E15CA6-077B-C7AE-55C5-46E62FBCA32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318F1C7-6C2A-2877-E3C5-A6D8B5D3BD7E}"/>
              </a:ext>
            </a:extLst>
          </p:cNvPr>
          <p:cNvSpPr>
            <a:spLocks noGrp="1"/>
          </p:cNvSpPr>
          <p:nvPr>
            <p:ph type="sldNum" sz="quarter" idx="12"/>
          </p:nvPr>
        </p:nvSpPr>
        <p:spPr/>
        <p:txBody>
          <a:bodyPr/>
          <a:lstStyle/>
          <a:p>
            <a:fld id="{7C101E06-BDA4-1043-A165-51B4578B8438}" type="slidenum">
              <a:rPr lang="nl-NL" smtClean="0"/>
              <a:t>‹nr.›</a:t>
            </a:fld>
            <a:endParaRPr lang="nl-NL"/>
          </a:p>
        </p:txBody>
      </p:sp>
    </p:spTree>
    <p:extLst>
      <p:ext uri="{BB962C8B-B14F-4D97-AF65-F5344CB8AC3E}">
        <p14:creationId xmlns:p14="http://schemas.microsoft.com/office/powerpoint/2010/main" val="2888861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29D0D7-09D4-F23B-697B-F905DC678B4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9D3C192-E99E-D008-FEE6-8ED6925FCDA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6840B22-3840-7165-66E7-AF1D5F95AAED}"/>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F1B8C242-1888-33AC-D1C6-B122AF728B1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7BEAA2D-EE16-E58B-D513-E01F2BB51A59}"/>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1101907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44AAAD-17C5-151A-82D5-5AAA0A3F610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9B82341-175A-89D0-8062-6038327AC1FF}"/>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773AF2B-9953-38CC-471F-5F1CE17D612A}"/>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1FD09813-B548-3127-A45E-797F77C1F0BB}"/>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6" name="Tijdelijke aanduiding voor voettekst 5">
            <a:extLst>
              <a:ext uri="{FF2B5EF4-FFF2-40B4-BE49-F238E27FC236}">
                <a16:creationId xmlns:a16="http://schemas.microsoft.com/office/drawing/2014/main" id="{2D339D53-3D0C-636D-46FA-26069FB96D0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7528290-91CE-B240-AEFC-09B1ED9B1FC6}"/>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3584113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E55152-FF02-DDEE-1075-EF3F33BB138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7C196C07-B00E-C75C-C11B-48B18241EC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7710158-6A39-7DA6-206A-84158D537ED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DC2249F-C06C-8251-02D6-AB87C4B664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1B180E4-E6AB-464A-E5BE-3008D3FC953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C12FD7A-91CD-7F1D-B44A-8AF80C878BF1}"/>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8" name="Tijdelijke aanduiding voor voettekst 7">
            <a:extLst>
              <a:ext uri="{FF2B5EF4-FFF2-40B4-BE49-F238E27FC236}">
                <a16:creationId xmlns:a16="http://schemas.microsoft.com/office/drawing/2014/main" id="{2FFBCBE6-9713-A1A9-8729-C62D86CABD6A}"/>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D0A909C5-349E-940B-8934-446C2BEF7CC3}"/>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390907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58E62A-0CB4-C7AF-C906-4C5B679E9EA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86859C6-D162-A343-C126-E23D74FC0866}"/>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4" name="Tijdelijke aanduiding voor voettekst 3">
            <a:extLst>
              <a:ext uri="{FF2B5EF4-FFF2-40B4-BE49-F238E27FC236}">
                <a16:creationId xmlns:a16="http://schemas.microsoft.com/office/drawing/2014/main" id="{9B5ABD7B-9A4C-6E93-86F9-92CD4499FA1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2A33021-41BA-B815-7340-B92AFEDB418F}"/>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3754205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B57ABB4B-2C3E-21D6-94D5-82879EEE50A3}"/>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3" name="Tijdelijke aanduiding voor voettekst 2">
            <a:extLst>
              <a:ext uri="{FF2B5EF4-FFF2-40B4-BE49-F238E27FC236}">
                <a16:creationId xmlns:a16="http://schemas.microsoft.com/office/drawing/2014/main" id="{5DB5D60F-5965-DEF8-2F24-03848793CD54}"/>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2E6BC4B-EECE-168F-046C-BD39E86A6A63}"/>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3808762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DC89FB-53BB-2017-4BCE-3B99F5079BE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FBB26953-F184-EADA-5D82-7AF01AFE2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E09148AB-1566-3543-7032-0F292F9F05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F06CD80-0791-AA5E-490B-FAD3C2C1AD16}"/>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6" name="Tijdelijke aanduiding voor voettekst 5">
            <a:extLst>
              <a:ext uri="{FF2B5EF4-FFF2-40B4-BE49-F238E27FC236}">
                <a16:creationId xmlns:a16="http://schemas.microsoft.com/office/drawing/2014/main" id="{253A663C-3E25-2257-E958-82CA4B7B394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63750D3-3E71-BBBF-F14C-112019A6984B}"/>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6898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22A42B-E4C4-3C03-32AA-953B3806BB4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6A41D2D4-3A14-860E-6036-CBCACC097C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35BC7B1-E0B9-BDA2-9509-751DE97B33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7B3AAD3-E0E8-14A2-1C7B-B06C814ACCBA}"/>
              </a:ext>
            </a:extLst>
          </p:cNvPr>
          <p:cNvSpPr>
            <a:spLocks noGrp="1"/>
          </p:cNvSpPr>
          <p:nvPr>
            <p:ph type="dt" sz="half" idx="10"/>
          </p:nvPr>
        </p:nvSpPr>
        <p:spPr/>
        <p:txBody>
          <a:bodyPr/>
          <a:lstStyle/>
          <a:p>
            <a:fld id="{E6861D0F-2F31-4D39-AEED-A29373F7DC23}" type="datetimeFigureOut">
              <a:rPr lang="nl-NL" smtClean="0"/>
              <a:t>15-4-2025</a:t>
            </a:fld>
            <a:endParaRPr lang="nl-NL"/>
          </a:p>
        </p:txBody>
      </p:sp>
      <p:sp>
        <p:nvSpPr>
          <p:cNvPr id="6" name="Tijdelijke aanduiding voor voettekst 5">
            <a:extLst>
              <a:ext uri="{FF2B5EF4-FFF2-40B4-BE49-F238E27FC236}">
                <a16:creationId xmlns:a16="http://schemas.microsoft.com/office/drawing/2014/main" id="{C507F884-E2BB-3AFA-C913-59E2FB563A8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5E6B2A5-B06E-B034-BAF8-DEFB9D524522}"/>
              </a:ext>
            </a:extLst>
          </p:cNvPr>
          <p:cNvSpPr>
            <a:spLocks noGrp="1"/>
          </p:cNvSpPr>
          <p:nvPr>
            <p:ph type="sldNum" sz="quarter" idx="12"/>
          </p:nvPr>
        </p:nvSpPr>
        <p:spPr/>
        <p:txBody>
          <a:bodyPr/>
          <a:lstStyle/>
          <a:p>
            <a:fld id="{95CB358D-FA88-400A-AD41-F185EF5371B0}" type="slidenum">
              <a:rPr lang="nl-NL" smtClean="0"/>
              <a:t>‹nr.›</a:t>
            </a:fld>
            <a:endParaRPr lang="nl-NL"/>
          </a:p>
        </p:txBody>
      </p:sp>
    </p:spTree>
    <p:extLst>
      <p:ext uri="{BB962C8B-B14F-4D97-AF65-F5344CB8AC3E}">
        <p14:creationId xmlns:p14="http://schemas.microsoft.com/office/powerpoint/2010/main" val="3833012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96000"/>
          </a:schemeClr>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8219D5A6-6BF4-9E3A-EB34-FB8DF3A934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A8734CE-423A-DE22-7817-1E701B4A6E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D2FD4C8-9BF2-8E67-74AE-0256E7D109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6861D0F-2F31-4D39-AEED-A29373F7DC23}"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48AF9B9C-8153-5821-121B-0426D7D46D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F4CB855E-FDFB-1E83-E783-8E75E8F5A3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5CB358D-FA88-400A-AD41-F185EF5371B0}" type="slidenum">
              <a:rPr lang="nl-NL" smtClean="0"/>
              <a:t>‹nr.›</a:t>
            </a:fld>
            <a:endParaRPr lang="nl-NL"/>
          </a:p>
        </p:txBody>
      </p:sp>
    </p:spTree>
    <p:extLst>
      <p:ext uri="{BB962C8B-B14F-4D97-AF65-F5344CB8AC3E}">
        <p14:creationId xmlns:p14="http://schemas.microsoft.com/office/powerpoint/2010/main" val="2436860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710"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96000"/>
          </a:schemeClr>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F667B7C-2923-7D6C-3C73-6E95B36810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8716DC6-9ACB-FC45-0B68-875ACCE4DE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3AD05E9-D082-F428-901D-14FD6EDA7F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096BD0-80F9-BF4B-B03A-4970A3380FDA}" type="datetimeFigureOut">
              <a:rPr lang="nl-NL" smtClean="0"/>
              <a:t>15-4-2025</a:t>
            </a:fld>
            <a:endParaRPr lang="nl-NL"/>
          </a:p>
        </p:txBody>
      </p:sp>
      <p:sp>
        <p:nvSpPr>
          <p:cNvPr id="5" name="Tijdelijke aanduiding voor voettekst 4">
            <a:extLst>
              <a:ext uri="{FF2B5EF4-FFF2-40B4-BE49-F238E27FC236}">
                <a16:creationId xmlns:a16="http://schemas.microsoft.com/office/drawing/2014/main" id="{2273B75D-8717-42A4-CC39-011D8F4A24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09D3531-894B-D28A-D36D-8871BC691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01E06-BDA4-1043-A165-51B4578B8438}" type="slidenum">
              <a:rPr lang="nl-NL" smtClean="0"/>
              <a:t>‹nr.›</a:t>
            </a:fld>
            <a:endParaRPr lang="nl-NL"/>
          </a:p>
        </p:txBody>
      </p:sp>
    </p:spTree>
    <p:extLst>
      <p:ext uri="{BB962C8B-B14F-4D97-AF65-F5344CB8AC3E}">
        <p14:creationId xmlns:p14="http://schemas.microsoft.com/office/powerpoint/2010/main" val="4085674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microsoft.com/office/2018/10/relationships/comments" Target="../comments/modernComment_139_6818E43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14A_4136D77B.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18/10/relationships/comments" Target="../comments/modernComment_331_140D7AAA.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332_191C1B0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mailto:e.vandenanker@cpob.nl" TargetMode="External"/><Relationship Id="rId3" Type="http://schemas.openxmlformats.org/officeDocument/2006/relationships/image" Target="../media/image11.png"/><Relationship Id="rId7" Type="http://schemas.openxmlformats.org/officeDocument/2006/relationships/hyperlink" Target="https://www.marnixacademie.nl/lectorale-red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platformsamenopleiden.nl/wp-content/uploads/2018/06/VERDIEPING-Het-werkplekcurriculum-in-de-school.pdf" TargetMode="External"/><Relationship Id="rId5" Type="http://schemas.openxmlformats.org/officeDocument/2006/relationships/hyperlink" Target="https://www.platformsamenopleiden.nl/wp-content/uploads/2019/10/Een-samenhangend-curriculum-ontwerpen-in-de-driehoek.pdf" TargetMode="External"/><Relationship Id="rId4" Type="http://schemas.openxmlformats.org/officeDocument/2006/relationships/image" Target="../media/image12.svg"/><Relationship Id="rId9" Type="http://schemas.openxmlformats.org/officeDocument/2006/relationships/hyperlink" Target="mailto:j.hagen@hsmarnix.n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microsoft.com/office/2018/10/relationships/comments" Target="../comments/modernComment_143_E1B859DE.xml"/><Relationship Id="rId7" Type="http://schemas.openxmlformats.org/officeDocument/2006/relationships/diagramLayout" Target="../diagrams/layout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10.png"/><Relationship Id="rId10" Type="http://schemas.microsoft.com/office/2007/relationships/diagramDrawing" Target="../diagrams/drawing1.xml"/><Relationship Id="rId4" Type="http://schemas.openxmlformats.org/officeDocument/2006/relationships/image" Target="../media/image9.png"/><Relationship Id="rId9" Type="http://schemas.openxmlformats.org/officeDocument/2006/relationships/diagramColors" Target="../diagrams/colors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x_Afbeelding 1" descr="Marnix Academie lerarenopleiding basisonderwijs">
            <a:extLst>
              <a:ext uri="{FF2B5EF4-FFF2-40B4-BE49-F238E27FC236}">
                <a16:creationId xmlns:a16="http://schemas.microsoft.com/office/drawing/2014/main" id="{CDDEEAED-91F2-0A00-BBCC-F737B2DBCE5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5289" y="5921191"/>
            <a:ext cx="3797342" cy="449737"/>
          </a:xfrm>
          <a:prstGeom prst="rect">
            <a:avLst/>
          </a:prstGeom>
        </p:spPr>
      </p:pic>
      <p:pic>
        <p:nvPicPr>
          <p:cNvPr id="14" name="Afbeelding 13" descr="Afbeelding met tekst&#10;&#10;Automatisch gegenereerde beschrijving">
            <a:extLst>
              <a:ext uri="{FF2B5EF4-FFF2-40B4-BE49-F238E27FC236}">
                <a16:creationId xmlns:a16="http://schemas.microsoft.com/office/drawing/2014/main" id="{4CDBFB03-51C7-6312-6BBE-793665F8D630}"/>
              </a:ext>
            </a:extLst>
          </p:cNvPr>
          <p:cNvPicPr>
            <a:picLocks noChangeAspect="1"/>
          </p:cNvPicPr>
          <p:nvPr/>
        </p:nvPicPr>
        <p:blipFill>
          <a:blip r:embed="rId4"/>
          <a:srcRect l="1449" r="-4802" b="7078"/>
          <a:stretch/>
        </p:blipFill>
        <p:spPr>
          <a:xfrm>
            <a:off x="5133617" y="4698602"/>
            <a:ext cx="4167682" cy="764303"/>
          </a:xfrm>
          <a:prstGeom prst="rect">
            <a:avLst/>
          </a:prstGeom>
        </p:spPr>
      </p:pic>
      <p:sp>
        <p:nvSpPr>
          <p:cNvPr id="7" name="Titel 1">
            <a:extLst>
              <a:ext uri="{FF2B5EF4-FFF2-40B4-BE49-F238E27FC236}">
                <a16:creationId xmlns:a16="http://schemas.microsoft.com/office/drawing/2014/main" id="{4BD114D6-A9E5-80F1-765A-4BBD6DF9DDBC}"/>
              </a:ext>
            </a:extLst>
          </p:cNvPr>
          <p:cNvSpPr>
            <a:spLocks noGrp="1"/>
          </p:cNvSpPr>
          <p:nvPr>
            <p:ph type="title"/>
          </p:nvPr>
        </p:nvSpPr>
        <p:spPr>
          <a:xfrm>
            <a:off x="353141" y="556045"/>
            <a:ext cx="4336022" cy="2339296"/>
          </a:xfrm>
        </p:spPr>
        <p:txBody>
          <a:bodyPr vert="horz" lIns="91440" tIns="45720" rIns="91440" bIns="45720" rtlCol="0" anchor="ctr">
            <a:normAutofit/>
          </a:bodyPr>
          <a:lstStyle/>
          <a:p>
            <a:pPr algn="ctr"/>
            <a:r>
              <a:rPr lang="en-US" sz="4800" b="1">
                <a:solidFill>
                  <a:srgbClr val="FFFFFF"/>
                </a:solidFill>
                <a:latin typeface="Calibri"/>
                <a:ea typeface="Calibri"/>
                <a:cs typeface="Calibri"/>
              </a:rPr>
              <a:t>Een </a:t>
            </a:r>
            <a:r>
              <a:rPr lang="en-US" sz="4800" b="1" err="1">
                <a:solidFill>
                  <a:srgbClr val="FFFFFF"/>
                </a:solidFill>
                <a:latin typeface="Calibri"/>
                <a:ea typeface="Calibri"/>
                <a:cs typeface="Calibri"/>
              </a:rPr>
              <a:t>vliegende</a:t>
            </a:r>
            <a:r>
              <a:rPr lang="en-US" sz="4800" b="1">
                <a:solidFill>
                  <a:srgbClr val="FFFFFF"/>
                </a:solidFill>
                <a:latin typeface="Calibri"/>
                <a:ea typeface="Calibri"/>
                <a:cs typeface="Calibri"/>
              </a:rPr>
              <a:t> start </a:t>
            </a:r>
            <a:r>
              <a:rPr lang="en-US" sz="4800" b="1" err="1">
                <a:solidFill>
                  <a:srgbClr val="FFFFFF"/>
                </a:solidFill>
                <a:latin typeface="Calibri"/>
                <a:ea typeface="Calibri"/>
                <a:cs typeface="Calibri"/>
              </a:rPr>
              <a:t>voor</a:t>
            </a:r>
            <a:r>
              <a:rPr lang="en-US" sz="4800" b="1">
                <a:solidFill>
                  <a:srgbClr val="FFFFFF"/>
                </a:solidFill>
                <a:latin typeface="Calibri"/>
                <a:ea typeface="Calibri"/>
                <a:cs typeface="Calibri"/>
              </a:rPr>
              <a:t> alle </a:t>
            </a:r>
            <a:r>
              <a:rPr lang="en-US" sz="4800" b="1" err="1">
                <a:solidFill>
                  <a:srgbClr val="FFFFFF"/>
                </a:solidFill>
                <a:latin typeface="Calibri"/>
                <a:ea typeface="Calibri"/>
                <a:cs typeface="Calibri"/>
              </a:rPr>
              <a:t>studenten</a:t>
            </a:r>
            <a:r>
              <a:rPr lang="en-US" sz="4800" b="1">
                <a:solidFill>
                  <a:srgbClr val="FFFFFF"/>
                </a:solidFill>
                <a:latin typeface="Calibri"/>
                <a:ea typeface="Calibri"/>
                <a:cs typeface="Calibri"/>
              </a:rPr>
              <a:t>!</a:t>
            </a:r>
          </a:p>
        </p:txBody>
      </p:sp>
      <p:sp>
        <p:nvSpPr>
          <p:cNvPr id="8" name="Tekstvak 7">
            <a:extLst>
              <a:ext uri="{FF2B5EF4-FFF2-40B4-BE49-F238E27FC236}">
                <a16:creationId xmlns:a16="http://schemas.microsoft.com/office/drawing/2014/main" id="{F5C5841A-C022-0E6A-D83D-0071F79D8460}"/>
              </a:ext>
            </a:extLst>
          </p:cNvPr>
          <p:cNvSpPr txBox="1"/>
          <p:nvPr/>
        </p:nvSpPr>
        <p:spPr>
          <a:xfrm>
            <a:off x="710764" y="3076235"/>
            <a:ext cx="3590299" cy="738664"/>
          </a:xfrm>
          <a:prstGeom prst="rect">
            <a:avLst/>
          </a:prstGeom>
          <a:noFill/>
        </p:spPr>
        <p:txBody>
          <a:bodyPr wrap="square" lIns="91440" tIns="45720" rIns="91440" bIns="45720" rtlCol="0" anchor="t">
            <a:spAutoFit/>
          </a:bodyPr>
          <a:lstStyle/>
          <a:p>
            <a:pPr algn="ctr"/>
            <a:r>
              <a:rPr lang="nl-NL" sz="2400" b="1" err="1">
                <a:solidFill>
                  <a:schemeClr val="bg1"/>
                </a:solidFill>
              </a:rPr>
              <a:t>Partnerscholendag</a:t>
            </a:r>
            <a:r>
              <a:rPr lang="nl-NL" sz="2400" b="1">
                <a:solidFill>
                  <a:schemeClr val="bg1"/>
                </a:solidFill>
              </a:rPr>
              <a:t> 2025</a:t>
            </a:r>
          </a:p>
          <a:p>
            <a:pPr algn="ctr"/>
            <a:endParaRPr lang="nl-NL">
              <a:solidFill>
                <a:schemeClr val="bg1"/>
              </a:solidFill>
              <a:ea typeface="Calibri"/>
              <a:cs typeface="Calibri"/>
            </a:endParaRPr>
          </a:p>
        </p:txBody>
      </p:sp>
      <p:sp>
        <p:nvSpPr>
          <p:cNvPr id="4" name="Tekstvak 3">
            <a:extLst>
              <a:ext uri="{FF2B5EF4-FFF2-40B4-BE49-F238E27FC236}">
                <a16:creationId xmlns:a16="http://schemas.microsoft.com/office/drawing/2014/main" id="{1E099AFB-3B99-63D9-152E-D906B7E2BB27}"/>
              </a:ext>
            </a:extLst>
          </p:cNvPr>
          <p:cNvSpPr txBox="1"/>
          <p:nvPr/>
        </p:nvSpPr>
        <p:spPr>
          <a:xfrm>
            <a:off x="740429" y="4453072"/>
            <a:ext cx="3510419" cy="1477328"/>
          </a:xfrm>
          <a:prstGeom prst="rect">
            <a:avLst/>
          </a:prstGeom>
          <a:noFill/>
          <a:ln>
            <a:solidFill>
              <a:schemeClr val="bg1"/>
            </a:solidFill>
          </a:ln>
        </p:spPr>
        <p:txBody>
          <a:bodyPr wrap="square" lIns="91440" tIns="45720" rIns="91440" bIns="45720" rtlCol="0" anchor="t">
            <a:spAutoFit/>
          </a:bodyPr>
          <a:lstStyle/>
          <a:p>
            <a:pPr algn="ctr"/>
            <a:r>
              <a:rPr lang="nl-NL" b="1">
                <a:solidFill>
                  <a:schemeClr val="bg1"/>
                </a:solidFill>
                <a:ea typeface="Calibri"/>
                <a:cs typeface="Calibri"/>
              </a:rPr>
              <a:t>Elles van den Anker</a:t>
            </a:r>
            <a:endParaRPr lang="en-US" b="1">
              <a:solidFill>
                <a:schemeClr val="bg1"/>
              </a:solidFill>
              <a:ea typeface="Calibri"/>
              <a:cs typeface="Calibri"/>
            </a:endParaRPr>
          </a:p>
          <a:p>
            <a:pPr algn="ctr"/>
            <a:r>
              <a:rPr lang="nl-NL" b="1">
                <a:solidFill>
                  <a:schemeClr val="bg1"/>
                </a:solidFill>
                <a:ea typeface="Calibri"/>
                <a:cs typeface="Calibri"/>
              </a:rPr>
              <a:t>e.vandenanker@cpob.nl</a:t>
            </a:r>
          </a:p>
          <a:p>
            <a:pPr algn="ctr"/>
            <a:r>
              <a:rPr lang="nl-NL" b="1">
                <a:solidFill>
                  <a:schemeClr val="bg1"/>
                </a:solidFill>
                <a:ea typeface="Calibri"/>
                <a:cs typeface="Calibri"/>
              </a:rPr>
              <a:t>&amp;</a:t>
            </a:r>
            <a:br>
              <a:rPr lang="nl-NL" b="1">
                <a:ea typeface="Calibri"/>
                <a:cs typeface="Calibri"/>
              </a:rPr>
            </a:br>
            <a:r>
              <a:rPr lang="nl-NL" b="1">
                <a:solidFill>
                  <a:schemeClr val="bg1"/>
                </a:solidFill>
                <a:ea typeface="Calibri"/>
                <a:cs typeface="Calibri"/>
              </a:rPr>
              <a:t>Joyce Hagen</a:t>
            </a:r>
            <a:br>
              <a:rPr lang="nl-NL" b="1">
                <a:ea typeface="Calibri"/>
                <a:cs typeface="Calibri"/>
              </a:rPr>
            </a:br>
            <a:r>
              <a:rPr lang="nl-NL" b="1">
                <a:solidFill>
                  <a:schemeClr val="bg1"/>
                </a:solidFill>
                <a:ea typeface="Calibri"/>
                <a:cs typeface="Calibri"/>
              </a:rPr>
              <a:t>j.hagen@proceon.nl</a:t>
            </a:r>
          </a:p>
        </p:txBody>
      </p:sp>
      <p:pic>
        <p:nvPicPr>
          <p:cNvPr id="6" name="Afbeelding 5">
            <a:extLst>
              <a:ext uri="{FF2B5EF4-FFF2-40B4-BE49-F238E27FC236}">
                <a16:creationId xmlns:a16="http://schemas.microsoft.com/office/drawing/2014/main" id="{2BBC6802-4823-E16F-DC08-7F9E14D33710}"/>
              </a:ext>
            </a:extLst>
          </p:cNvPr>
          <p:cNvPicPr>
            <a:picLocks noChangeAspect="1"/>
          </p:cNvPicPr>
          <p:nvPr/>
        </p:nvPicPr>
        <p:blipFill>
          <a:blip r:embed="rId5"/>
          <a:stretch>
            <a:fillRect/>
          </a:stretch>
        </p:blipFill>
        <p:spPr>
          <a:xfrm>
            <a:off x="5145289" y="284038"/>
            <a:ext cx="6898493" cy="3867012"/>
          </a:xfrm>
          <a:prstGeom prst="rect">
            <a:avLst/>
          </a:prstGeom>
          <a:ln>
            <a:solidFill>
              <a:schemeClr val="tx1"/>
            </a:solidFill>
          </a:ln>
        </p:spPr>
      </p:pic>
      <p:pic>
        <p:nvPicPr>
          <p:cNvPr id="11" name="Afbeelding 10">
            <a:extLst>
              <a:ext uri="{FF2B5EF4-FFF2-40B4-BE49-F238E27FC236}">
                <a16:creationId xmlns:a16="http://schemas.microsoft.com/office/drawing/2014/main" id="{35DA4DC3-C43F-7609-4F36-784EB0C144F9}"/>
              </a:ext>
            </a:extLst>
          </p:cNvPr>
          <p:cNvPicPr>
            <a:picLocks noChangeAspect="1"/>
          </p:cNvPicPr>
          <p:nvPr/>
        </p:nvPicPr>
        <p:blipFill>
          <a:blip r:embed="rId6"/>
          <a:stretch>
            <a:fillRect/>
          </a:stretch>
        </p:blipFill>
        <p:spPr>
          <a:xfrm>
            <a:off x="9653286" y="4344721"/>
            <a:ext cx="2201830" cy="2201830"/>
          </a:xfrm>
          <a:prstGeom prst="rect">
            <a:avLst/>
          </a:prstGeom>
        </p:spPr>
      </p:pic>
    </p:spTree>
    <p:extLst>
      <p:ext uri="{BB962C8B-B14F-4D97-AF65-F5344CB8AC3E}">
        <p14:creationId xmlns:p14="http://schemas.microsoft.com/office/powerpoint/2010/main" val="828528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898ECAC-A2DC-B567-C8BA-4D1996A17CF8}"/>
            </a:ext>
          </a:extLst>
        </p:cNvPr>
        <p:cNvGrpSpPr/>
        <p:nvPr/>
      </p:nvGrpSpPr>
      <p:grpSpPr>
        <a:xfrm>
          <a:off x="0" y="0"/>
          <a:ext cx="0" cy="0"/>
          <a:chOff x="0" y="0"/>
          <a:chExt cx="0" cy="0"/>
        </a:xfrm>
      </p:grpSpPr>
      <p:sp useBgFill="1">
        <p:nvSpPr>
          <p:cNvPr id="77" name="Rectangle 76">
            <a:extLst>
              <a:ext uri="{FF2B5EF4-FFF2-40B4-BE49-F238E27FC236}">
                <a16:creationId xmlns:a16="http://schemas.microsoft.com/office/drawing/2014/main" id="{9B6CD22E-2269-419F-9E81-016EA035D4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1B61F02-8C8B-F997-4A81-2ABF05A2E00B}"/>
              </a:ext>
            </a:extLst>
          </p:cNvPr>
          <p:cNvSpPr>
            <a:spLocks noGrp="1"/>
          </p:cNvSpPr>
          <p:nvPr>
            <p:ph type="title"/>
          </p:nvPr>
        </p:nvSpPr>
        <p:spPr>
          <a:xfrm>
            <a:off x="647132" y="1295231"/>
            <a:ext cx="5895178" cy="3807446"/>
          </a:xfrm>
        </p:spPr>
        <p:txBody>
          <a:bodyPr vert="horz" lIns="91440" tIns="45720" rIns="91440" bIns="45720" rtlCol="0" anchor="b">
            <a:normAutofit/>
          </a:bodyPr>
          <a:lstStyle/>
          <a:p>
            <a:r>
              <a:rPr lang="en-US" sz="6600" kern="1200">
                <a:solidFill>
                  <a:schemeClr val="tx1"/>
                </a:solidFill>
                <a:latin typeface="+mj-lt"/>
                <a:ea typeface="+mj-ea"/>
                <a:cs typeface="+mj-cs"/>
              </a:rPr>
              <a:t>Resultaten</a:t>
            </a:r>
          </a:p>
        </p:txBody>
      </p:sp>
      <p:sp>
        <p:nvSpPr>
          <p:cNvPr id="79" name="Freeform: Shape 78">
            <a:extLst>
              <a:ext uri="{FF2B5EF4-FFF2-40B4-BE49-F238E27FC236}">
                <a16:creationId xmlns:a16="http://schemas.microsoft.com/office/drawing/2014/main" id="{AA607D34-E2A9-4595-9DB2-5472E077C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7082" y="0"/>
            <a:ext cx="4884918" cy="6858000"/>
          </a:xfrm>
          <a:custGeom>
            <a:avLst/>
            <a:gdLst>
              <a:gd name="connsiteX0" fmla="*/ 1097203 w 4884918"/>
              <a:gd name="connsiteY0" fmla="*/ 0 h 6858000"/>
              <a:gd name="connsiteX1" fmla="*/ 1154155 w 4884918"/>
              <a:gd name="connsiteY1" fmla="*/ 0 h 6858000"/>
              <a:gd name="connsiteX2" fmla="*/ 972305 w 4884918"/>
              <a:gd name="connsiteY2" fmla="*/ 343212 h 6858000"/>
              <a:gd name="connsiteX3" fmla="*/ 780524 w 4884918"/>
              <a:gd name="connsiteY3" fmla="*/ 761067 h 6858000"/>
              <a:gd name="connsiteX4" fmla="*/ 737045 w 4884918"/>
              <a:gd name="connsiteY4" fmla="*/ 865164 h 6858000"/>
              <a:gd name="connsiteX5" fmla="*/ 762322 w 4884918"/>
              <a:gd name="connsiteY5" fmla="*/ 830676 h 6858000"/>
              <a:gd name="connsiteX6" fmla="*/ 1118805 w 4884918"/>
              <a:gd name="connsiteY6" fmla="*/ 160440 h 6858000"/>
              <a:gd name="connsiteX7" fmla="*/ 1221640 w 4884918"/>
              <a:gd name="connsiteY7" fmla="*/ 0 h 6858000"/>
              <a:gd name="connsiteX8" fmla="*/ 4884918 w 4884918"/>
              <a:gd name="connsiteY8" fmla="*/ 0 h 6858000"/>
              <a:gd name="connsiteX9" fmla="*/ 4884918 w 4884918"/>
              <a:gd name="connsiteY9" fmla="*/ 6857999 h 6858000"/>
              <a:gd name="connsiteX10" fmla="*/ 4884918 w 4884918"/>
              <a:gd name="connsiteY10" fmla="*/ 6858000 h 6858000"/>
              <a:gd name="connsiteX11" fmla="*/ 704817 w 4884918"/>
              <a:gd name="connsiteY11" fmla="*/ 6858000 h 6858000"/>
              <a:gd name="connsiteX12" fmla="*/ 618717 w 4884918"/>
              <a:gd name="connsiteY12" fmla="*/ 6672538 h 6858000"/>
              <a:gd name="connsiteX13" fmla="*/ 309324 w 4884918"/>
              <a:gd name="connsiteY13" fmla="*/ 5833618 h 6858000"/>
              <a:gd name="connsiteX14" fmla="*/ 209850 w 4884918"/>
              <a:gd name="connsiteY14" fmla="*/ 5484180 h 6858000"/>
              <a:gd name="connsiteX15" fmla="*/ 211619 w 4884918"/>
              <a:gd name="connsiteY15" fmla="*/ 5517653 h 6858000"/>
              <a:gd name="connsiteX16" fmla="*/ 361778 w 4884918"/>
              <a:gd name="connsiteY16" fmla="*/ 6145524 h 6858000"/>
              <a:gd name="connsiteX17" fmla="*/ 591356 w 4884918"/>
              <a:gd name="connsiteY17" fmla="*/ 6843306 h 6858000"/>
              <a:gd name="connsiteX18" fmla="*/ 597415 w 4884918"/>
              <a:gd name="connsiteY18" fmla="*/ 6858000 h 6858000"/>
              <a:gd name="connsiteX19" fmla="*/ 545224 w 4884918"/>
              <a:gd name="connsiteY19" fmla="*/ 6858000 h 6858000"/>
              <a:gd name="connsiteX20" fmla="*/ 533604 w 4884918"/>
              <a:gd name="connsiteY20" fmla="*/ 6830072 h 6858000"/>
              <a:gd name="connsiteX21" fmla="*/ 169657 w 4884918"/>
              <a:gd name="connsiteY21" fmla="*/ 5556577 h 6858000"/>
              <a:gd name="connsiteX22" fmla="*/ 12169 w 4884918"/>
              <a:gd name="connsiteY22" fmla="*/ 4362835 h 6858000"/>
              <a:gd name="connsiteX23" fmla="*/ 46168 w 4884918"/>
              <a:gd name="connsiteY23" fmla="*/ 3338487 h 6858000"/>
              <a:gd name="connsiteX24" fmla="*/ 490574 w 4884918"/>
              <a:gd name="connsiteY24" fmla="*/ 1381078 h 6858000"/>
              <a:gd name="connsiteX25" fmla="*/ 984701 w 4884918"/>
              <a:gd name="connsiteY25" fmla="*/ 2082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884918" h="6858000">
                <a:moveTo>
                  <a:pt x="1097203" y="0"/>
                </a:moveTo>
                <a:lnTo>
                  <a:pt x="1154155" y="0"/>
                </a:lnTo>
                <a:lnTo>
                  <a:pt x="972305" y="343212"/>
                </a:lnTo>
                <a:cubicBezTo>
                  <a:pt x="904739" y="480367"/>
                  <a:pt x="840941" y="619727"/>
                  <a:pt x="780524" y="761067"/>
                </a:cubicBezTo>
                <a:cubicBezTo>
                  <a:pt x="765737" y="795681"/>
                  <a:pt x="751579" y="830550"/>
                  <a:pt x="737045" y="865164"/>
                </a:cubicBezTo>
                <a:cubicBezTo>
                  <a:pt x="748306" y="856057"/>
                  <a:pt x="757014" y="844174"/>
                  <a:pt x="762322" y="830676"/>
                </a:cubicBezTo>
                <a:cubicBezTo>
                  <a:pt x="870201" y="600612"/>
                  <a:pt x="988539" y="376889"/>
                  <a:pt x="1118805" y="160440"/>
                </a:cubicBezTo>
                <a:lnTo>
                  <a:pt x="1221640" y="0"/>
                </a:lnTo>
                <a:lnTo>
                  <a:pt x="4884918" y="0"/>
                </a:lnTo>
                <a:lnTo>
                  <a:pt x="4884918" y="6857999"/>
                </a:lnTo>
                <a:lnTo>
                  <a:pt x="4884918" y="6858000"/>
                </a:lnTo>
                <a:lnTo>
                  <a:pt x="704817" y="6858000"/>
                </a:lnTo>
                <a:lnTo>
                  <a:pt x="618717" y="6672538"/>
                </a:lnTo>
                <a:cubicBezTo>
                  <a:pt x="501618" y="6400947"/>
                  <a:pt x="398622" y="6121213"/>
                  <a:pt x="309324" y="5833618"/>
                </a:cubicBezTo>
                <a:cubicBezTo>
                  <a:pt x="275071" y="5723183"/>
                  <a:pt x="246125" y="5611225"/>
                  <a:pt x="209850" y="5484180"/>
                </a:cubicBezTo>
                <a:cubicBezTo>
                  <a:pt x="209859" y="5495363"/>
                  <a:pt x="210448" y="5506534"/>
                  <a:pt x="211619" y="5517653"/>
                </a:cubicBezTo>
                <a:cubicBezTo>
                  <a:pt x="261166" y="5727113"/>
                  <a:pt x="303888" y="5938474"/>
                  <a:pt x="361778" y="6145524"/>
                </a:cubicBezTo>
                <a:cubicBezTo>
                  <a:pt x="428356" y="6383258"/>
                  <a:pt x="504422" y="6616111"/>
                  <a:pt x="591356" y="6843306"/>
                </a:cubicBezTo>
                <a:lnTo>
                  <a:pt x="597415" y="6858000"/>
                </a:lnTo>
                <a:lnTo>
                  <a:pt x="545224" y="6858000"/>
                </a:lnTo>
                <a:lnTo>
                  <a:pt x="533604" y="6830072"/>
                </a:lnTo>
                <a:cubicBezTo>
                  <a:pt x="376384" y="6416985"/>
                  <a:pt x="257344" y="5991917"/>
                  <a:pt x="169657" y="5556577"/>
                </a:cubicBezTo>
                <a:cubicBezTo>
                  <a:pt x="90154" y="5162256"/>
                  <a:pt x="43261" y="4763750"/>
                  <a:pt x="12169" y="4362835"/>
                </a:cubicBezTo>
                <a:cubicBezTo>
                  <a:pt x="-14122" y="4019865"/>
                  <a:pt x="4458" y="3679429"/>
                  <a:pt x="46168" y="3338487"/>
                </a:cubicBezTo>
                <a:cubicBezTo>
                  <a:pt x="125796" y="2672248"/>
                  <a:pt x="274744" y="2016203"/>
                  <a:pt x="490574" y="1381078"/>
                </a:cubicBezTo>
                <a:cubicBezTo>
                  <a:pt x="629230" y="976550"/>
                  <a:pt x="791584" y="584320"/>
                  <a:pt x="984701" y="208241"/>
                </a:cubicBezTo>
                <a:close/>
              </a:path>
            </a:pathLst>
          </a:custGeom>
          <a:solidFill>
            <a:schemeClr val="accent2"/>
          </a:solidFill>
          <a:ln w="6857" cap="flat">
            <a:noFill/>
            <a:prstDash val="solid"/>
            <a:miter/>
          </a:ln>
        </p:spPr>
        <p:txBody>
          <a:bodyPr wrap="square" rtlCol="0" anchor="ctr">
            <a:noAutofit/>
          </a:bodyPr>
          <a:lstStyle/>
          <a:p>
            <a:endParaRPr lang="en-US"/>
          </a:p>
        </p:txBody>
      </p:sp>
      <p:sp>
        <p:nvSpPr>
          <p:cNvPr id="81" name="sketch line">
            <a:extLst>
              <a:ext uri="{FF2B5EF4-FFF2-40B4-BE49-F238E27FC236}">
                <a16:creationId xmlns:a16="http://schemas.microsoft.com/office/drawing/2014/main" id="{63DAB858-5A0C-4AFF-AAC6-705EDF8DB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180" y="5439978"/>
            <a:ext cx="5897880" cy="18288"/>
          </a:xfrm>
          <a:custGeom>
            <a:avLst/>
            <a:gdLst>
              <a:gd name="connsiteX0" fmla="*/ 0 w 5897880"/>
              <a:gd name="connsiteY0" fmla="*/ 0 h 18288"/>
              <a:gd name="connsiteX1" fmla="*/ 537362 w 5897880"/>
              <a:gd name="connsiteY1" fmla="*/ 0 h 18288"/>
              <a:gd name="connsiteX2" fmla="*/ 1133704 w 5897880"/>
              <a:gd name="connsiteY2" fmla="*/ 0 h 18288"/>
              <a:gd name="connsiteX3" fmla="*/ 1671066 w 5897880"/>
              <a:gd name="connsiteY3" fmla="*/ 0 h 18288"/>
              <a:gd name="connsiteX4" fmla="*/ 2385365 w 5897880"/>
              <a:gd name="connsiteY4" fmla="*/ 0 h 18288"/>
              <a:gd name="connsiteX5" fmla="*/ 3040685 w 5897880"/>
              <a:gd name="connsiteY5" fmla="*/ 0 h 18288"/>
              <a:gd name="connsiteX6" fmla="*/ 3696005 w 5897880"/>
              <a:gd name="connsiteY6" fmla="*/ 0 h 18288"/>
              <a:gd name="connsiteX7" fmla="*/ 4469282 w 5897880"/>
              <a:gd name="connsiteY7" fmla="*/ 0 h 18288"/>
              <a:gd name="connsiteX8" fmla="*/ 5183581 w 5897880"/>
              <a:gd name="connsiteY8" fmla="*/ 0 h 18288"/>
              <a:gd name="connsiteX9" fmla="*/ 5897880 w 5897880"/>
              <a:gd name="connsiteY9" fmla="*/ 0 h 18288"/>
              <a:gd name="connsiteX10" fmla="*/ 5897880 w 5897880"/>
              <a:gd name="connsiteY10" fmla="*/ 18288 h 18288"/>
              <a:gd name="connsiteX11" fmla="*/ 5419496 w 5897880"/>
              <a:gd name="connsiteY11" fmla="*/ 18288 h 18288"/>
              <a:gd name="connsiteX12" fmla="*/ 4882134 w 5897880"/>
              <a:gd name="connsiteY12" fmla="*/ 18288 h 18288"/>
              <a:gd name="connsiteX13" fmla="*/ 4167835 w 5897880"/>
              <a:gd name="connsiteY13" fmla="*/ 18288 h 18288"/>
              <a:gd name="connsiteX14" fmla="*/ 3394558 w 5897880"/>
              <a:gd name="connsiteY14" fmla="*/ 18288 h 18288"/>
              <a:gd name="connsiteX15" fmla="*/ 2798216 w 5897880"/>
              <a:gd name="connsiteY15" fmla="*/ 18288 h 18288"/>
              <a:gd name="connsiteX16" fmla="*/ 2024939 w 5897880"/>
              <a:gd name="connsiteY16" fmla="*/ 18288 h 18288"/>
              <a:gd name="connsiteX17" fmla="*/ 1487576 w 5897880"/>
              <a:gd name="connsiteY17" fmla="*/ 18288 h 18288"/>
              <a:gd name="connsiteX18" fmla="*/ 1009193 w 5897880"/>
              <a:gd name="connsiteY18" fmla="*/ 18288 h 18288"/>
              <a:gd name="connsiteX19" fmla="*/ 0 w 5897880"/>
              <a:gd name="connsiteY19" fmla="*/ 18288 h 18288"/>
              <a:gd name="connsiteX20" fmla="*/ 0 w 5897880"/>
              <a:gd name="connsiteY2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897880" h="18288" fill="none" extrusionOk="0">
                <a:moveTo>
                  <a:pt x="0" y="0"/>
                </a:moveTo>
                <a:cubicBezTo>
                  <a:pt x="232564" y="21549"/>
                  <a:pt x="389747" y="7320"/>
                  <a:pt x="537362" y="0"/>
                </a:cubicBezTo>
                <a:cubicBezTo>
                  <a:pt x="684977" y="-7320"/>
                  <a:pt x="894159" y="-7726"/>
                  <a:pt x="1133704" y="0"/>
                </a:cubicBezTo>
                <a:cubicBezTo>
                  <a:pt x="1373249" y="7726"/>
                  <a:pt x="1440352" y="-304"/>
                  <a:pt x="1671066" y="0"/>
                </a:cubicBezTo>
                <a:cubicBezTo>
                  <a:pt x="1901780" y="304"/>
                  <a:pt x="2091497" y="765"/>
                  <a:pt x="2385365" y="0"/>
                </a:cubicBezTo>
                <a:cubicBezTo>
                  <a:pt x="2679233" y="-765"/>
                  <a:pt x="2762926" y="2802"/>
                  <a:pt x="3040685" y="0"/>
                </a:cubicBezTo>
                <a:cubicBezTo>
                  <a:pt x="3318444" y="-2802"/>
                  <a:pt x="3409726" y="9093"/>
                  <a:pt x="3696005" y="0"/>
                </a:cubicBezTo>
                <a:cubicBezTo>
                  <a:pt x="3982284" y="-9093"/>
                  <a:pt x="4087272" y="27119"/>
                  <a:pt x="4469282" y="0"/>
                </a:cubicBezTo>
                <a:cubicBezTo>
                  <a:pt x="4851292" y="-27119"/>
                  <a:pt x="4924835" y="26473"/>
                  <a:pt x="5183581" y="0"/>
                </a:cubicBezTo>
                <a:cubicBezTo>
                  <a:pt x="5442327" y="-26473"/>
                  <a:pt x="5598463" y="7328"/>
                  <a:pt x="5897880" y="0"/>
                </a:cubicBezTo>
                <a:cubicBezTo>
                  <a:pt x="5898259" y="7355"/>
                  <a:pt x="5898164" y="10249"/>
                  <a:pt x="5897880" y="18288"/>
                </a:cubicBezTo>
                <a:cubicBezTo>
                  <a:pt x="5682742" y="31268"/>
                  <a:pt x="5520014" y="14700"/>
                  <a:pt x="5419496" y="18288"/>
                </a:cubicBezTo>
                <a:cubicBezTo>
                  <a:pt x="5318978" y="21876"/>
                  <a:pt x="5012864" y="-2446"/>
                  <a:pt x="4882134" y="18288"/>
                </a:cubicBezTo>
                <a:cubicBezTo>
                  <a:pt x="4751404" y="39022"/>
                  <a:pt x="4313676" y="-3937"/>
                  <a:pt x="4167835" y="18288"/>
                </a:cubicBezTo>
                <a:cubicBezTo>
                  <a:pt x="4021994" y="40513"/>
                  <a:pt x="3715729" y="50049"/>
                  <a:pt x="3394558" y="18288"/>
                </a:cubicBezTo>
                <a:cubicBezTo>
                  <a:pt x="3073387" y="-13473"/>
                  <a:pt x="3093227" y="29828"/>
                  <a:pt x="2798216" y="18288"/>
                </a:cubicBezTo>
                <a:cubicBezTo>
                  <a:pt x="2503205" y="6748"/>
                  <a:pt x="2297615" y="22459"/>
                  <a:pt x="2024939" y="18288"/>
                </a:cubicBezTo>
                <a:cubicBezTo>
                  <a:pt x="1752263" y="14117"/>
                  <a:pt x="1629814" y="-5485"/>
                  <a:pt x="1487576" y="18288"/>
                </a:cubicBezTo>
                <a:cubicBezTo>
                  <a:pt x="1345338" y="42061"/>
                  <a:pt x="1238885" y="15810"/>
                  <a:pt x="1009193" y="18288"/>
                </a:cubicBezTo>
                <a:cubicBezTo>
                  <a:pt x="779501" y="20766"/>
                  <a:pt x="441829" y="-24679"/>
                  <a:pt x="0" y="18288"/>
                </a:cubicBezTo>
                <a:cubicBezTo>
                  <a:pt x="-384" y="12702"/>
                  <a:pt x="-513" y="4636"/>
                  <a:pt x="0" y="0"/>
                </a:cubicBezTo>
                <a:close/>
              </a:path>
              <a:path w="5897880" h="18288" stroke="0" extrusionOk="0">
                <a:moveTo>
                  <a:pt x="0" y="0"/>
                </a:moveTo>
                <a:cubicBezTo>
                  <a:pt x="196299" y="-26676"/>
                  <a:pt x="463834" y="6738"/>
                  <a:pt x="596341" y="0"/>
                </a:cubicBezTo>
                <a:cubicBezTo>
                  <a:pt x="728848" y="-6738"/>
                  <a:pt x="857267" y="1845"/>
                  <a:pt x="1074725" y="0"/>
                </a:cubicBezTo>
                <a:cubicBezTo>
                  <a:pt x="1292183" y="-1845"/>
                  <a:pt x="1545672" y="3744"/>
                  <a:pt x="1848002" y="0"/>
                </a:cubicBezTo>
                <a:cubicBezTo>
                  <a:pt x="2150332" y="-3744"/>
                  <a:pt x="2306688" y="-14526"/>
                  <a:pt x="2444344" y="0"/>
                </a:cubicBezTo>
                <a:cubicBezTo>
                  <a:pt x="2582000" y="14526"/>
                  <a:pt x="2761095" y="-11862"/>
                  <a:pt x="3040685" y="0"/>
                </a:cubicBezTo>
                <a:cubicBezTo>
                  <a:pt x="3320275" y="11862"/>
                  <a:pt x="3622320" y="-32867"/>
                  <a:pt x="3813962" y="0"/>
                </a:cubicBezTo>
                <a:cubicBezTo>
                  <a:pt x="4005604" y="32867"/>
                  <a:pt x="4117810" y="-10778"/>
                  <a:pt x="4351325" y="0"/>
                </a:cubicBezTo>
                <a:cubicBezTo>
                  <a:pt x="4584840" y="10778"/>
                  <a:pt x="4963783" y="-32384"/>
                  <a:pt x="5124602" y="0"/>
                </a:cubicBezTo>
                <a:cubicBezTo>
                  <a:pt x="5285421" y="32384"/>
                  <a:pt x="5705238" y="-29538"/>
                  <a:pt x="5897880" y="0"/>
                </a:cubicBezTo>
                <a:cubicBezTo>
                  <a:pt x="5898220" y="5688"/>
                  <a:pt x="5897711" y="13142"/>
                  <a:pt x="5897880" y="18288"/>
                </a:cubicBezTo>
                <a:cubicBezTo>
                  <a:pt x="5630425" y="-1425"/>
                  <a:pt x="5532865" y="12244"/>
                  <a:pt x="5242560" y="18288"/>
                </a:cubicBezTo>
                <a:cubicBezTo>
                  <a:pt x="4952255" y="24332"/>
                  <a:pt x="4783060" y="5748"/>
                  <a:pt x="4646219" y="18288"/>
                </a:cubicBezTo>
                <a:cubicBezTo>
                  <a:pt x="4509378" y="30828"/>
                  <a:pt x="4163771" y="-13995"/>
                  <a:pt x="3872941" y="18288"/>
                </a:cubicBezTo>
                <a:cubicBezTo>
                  <a:pt x="3582111" y="50571"/>
                  <a:pt x="3362704" y="-1402"/>
                  <a:pt x="3099664" y="18288"/>
                </a:cubicBezTo>
                <a:cubicBezTo>
                  <a:pt x="2836624" y="37978"/>
                  <a:pt x="2747441" y="19657"/>
                  <a:pt x="2562301" y="18288"/>
                </a:cubicBezTo>
                <a:cubicBezTo>
                  <a:pt x="2377161" y="16919"/>
                  <a:pt x="2104946" y="21735"/>
                  <a:pt x="1906981" y="18288"/>
                </a:cubicBezTo>
                <a:cubicBezTo>
                  <a:pt x="1709016" y="14841"/>
                  <a:pt x="1304654" y="-2323"/>
                  <a:pt x="1133704" y="18288"/>
                </a:cubicBezTo>
                <a:cubicBezTo>
                  <a:pt x="962754" y="38899"/>
                  <a:pt x="457048" y="2985"/>
                  <a:pt x="0" y="18288"/>
                </a:cubicBezTo>
                <a:cubicBezTo>
                  <a:pt x="-478" y="10520"/>
                  <a:pt x="210" y="5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sketch line 2">
            <a:extLst>
              <a:ext uri="{FF2B5EF4-FFF2-40B4-BE49-F238E27FC236}">
                <a16:creationId xmlns:a16="http://schemas.microsoft.com/office/drawing/2014/main" id="{8FFD9892-EDE5-4886-A313-66099DA8C8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0653" y="5626353"/>
            <a:ext cx="3479619" cy="18288"/>
          </a:xfrm>
          <a:custGeom>
            <a:avLst/>
            <a:gdLst>
              <a:gd name="connsiteX0" fmla="*/ 0 w 3479619"/>
              <a:gd name="connsiteY0" fmla="*/ 0 h 18288"/>
              <a:gd name="connsiteX1" fmla="*/ 661128 w 3479619"/>
              <a:gd name="connsiteY1" fmla="*/ 0 h 18288"/>
              <a:gd name="connsiteX2" fmla="*/ 1357051 w 3479619"/>
              <a:gd name="connsiteY2" fmla="*/ 0 h 18288"/>
              <a:gd name="connsiteX3" fmla="*/ 2087771 w 3479619"/>
              <a:gd name="connsiteY3" fmla="*/ 0 h 18288"/>
              <a:gd name="connsiteX4" fmla="*/ 2818491 w 3479619"/>
              <a:gd name="connsiteY4" fmla="*/ 0 h 18288"/>
              <a:gd name="connsiteX5" fmla="*/ 3479619 w 3479619"/>
              <a:gd name="connsiteY5" fmla="*/ 0 h 18288"/>
              <a:gd name="connsiteX6" fmla="*/ 3479619 w 3479619"/>
              <a:gd name="connsiteY6" fmla="*/ 18288 h 18288"/>
              <a:gd name="connsiteX7" fmla="*/ 2714103 w 3479619"/>
              <a:gd name="connsiteY7" fmla="*/ 18288 h 18288"/>
              <a:gd name="connsiteX8" fmla="*/ 1948587 w 3479619"/>
              <a:gd name="connsiteY8" fmla="*/ 18288 h 18288"/>
              <a:gd name="connsiteX9" fmla="*/ 1252663 w 3479619"/>
              <a:gd name="connsiteY9" fmla="*/ 18288 h 18288"/>
              <a:gd name="connsiteX10" fmla="*/ 0 w 3479619"/>
              <a:gd name="connsiteY10" fmla="*/ 18288 h 18288"/>
              <a:gd name="connsiteX11" fmla="*/ 0 w 3479619"/>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79619" h="18288" fill="none" extrusionOk="0">
                <a:moveTo>
                  <a:pt x="0" y="0"/>
                </a:moveTo>
                <a:cubicBezTo>
                  <a:pt x="178395" y="-3637"/>
                  <a:pt x="368619" y="-28254"/>
                  <a:pt x="661128" y="0"/>
                </a:cubicBezTo>
                <a:cubicBezTo>
                  <a:pt x="953637" y="28254"/>
                  <a:pt x="1022982" y="-4416"/>
                  <a:pt x="1357051" y="0"/>
                </a:cubicBezTo>
                <a:cubicBezTo>
                  <a:pt x="1691120" y="4416"/>
                  <a:pt x="1729558" y="27777"/>
                  <a:pt x="2087771" y="0"/>
                </a:cubicBezTo>
                <a:cubicBezTo>
                  <a:pt x="2445984" y="-27777"/>
                  <a:pt x="2592094" y="4429"/>
                  <a:pt x="2818491" y="0"/>
                </a:cubicBezTo>
                <a:cubicBezTo>
                  <a:pt x="3044888" y="-4429"/>
                  <a:pt x="3204567" y="26471"/>
                  <a:pt x="3479619" y="0"/>
                </a:cubicBezTo>
                <a:cubicBezTo>
                  <a:pt x="3478910" y="8157"/>
                  <a:pt x="3479206" y="12125"/>
                  <a:pt x="3479619" y="18288"/>
                </a:cubicBezTo>
                <a:cubicBezTo>
                  <a:pt x="3315855" y="-2963"/>
                  <a:pt x="3094885" y="26965"/>
                  <a:pt x="2714103" y="18288"/>
                </a:cubicBezTo>
                <a:cubicBezTo>
                  <a:pt x="2333321" y="9611"/>
                  <a:pt x="2260528" y="-15335"/>
                  <a:pt x="1948587" y="18288"/>
                </a:cubicBezTo>
                <a:cubicBezTo>
                  <a:pt x="1636646" y="51911"/>
                  <a:pt x="1489816" y="46369"/>
                  <a:pt x="1252663" y="18288"/>
                </a:cubicBezTo>
                <a:cubicBezTo>
                  <a:pt x="1015510" y="-9793"/>
                  <a:pt x="519812" y="-12177"/>
                  <a:pt x="0" y="18288"/>
                </a:cubicBezTo>
                <a:cubicBezTo>
                  <a:pt x="-46" y="12483"/>
                  <a:pt x="-203" y="6491"/>
                  <a:pt x="0" y="0"/>
                </a:cubicBezTo>
                <a:close/>
              </a:path>
              <a:path w="3479619" h="18288" stroke="0" extrusionOk="0">
                <a:moveTo>
                  <a:pt x="0" y="0"/>
                </a:moveTo>
                <a:cubicBezTo>
                  <a:pt x="326045" y="25020"/>
                  <a:pt x="425411" y="-17676"/>
                  <a:pt x="661128" y="0"/>
                </a:cubicBezTo>
                <a:cubicBezTo>
                  <a:pt x="896845" y="17676"/>
                  <a:pt x="1124825" y="1478"/>
                  <a:pt x="1252663" y="0"/>
                </a:cubicBezTo>
                <a:cubicBezTo>
                  <a:pt x="1380502" y="-1478"/>
                  <a:pt x="1694914" y="11788"/>
                  <a:pt x="2018179" y="0"/>
                </a:cubicBezTo>
                <a:cubicBezTo>
                  <a:pt x="2341444" y="-11788"/>
                  <a:pt x="2451167" y="12596"/>
                  <a:pt x="2679307" y="0"/>
                </a:cubicBezTo>
                <a:cubicBezTo>
                  <a:pt x="2907447" y="-12596"/>
                  <a:pt x="3094555" y="23821"/>
                  <a:pt x="3479619" y="0"/>
                </a:cubicBezTo>
                <a:cubicBezTo>
                  <a:pt x="3479355" y="4493"/>
                  <a:pt x="3480003" y="9472"/>
                  <a:pt x="3479619" y="18288"/>
                </a:cubicBezTo>
                <a:cubicBezTo>
                  <a:pt x="3311729" y="36782"/>
                  <a:pt x="3015946" y="7938"/>
                  <a:pt x="2783695" y="18288"/>
                </a:cubicBezTo>
                <a:cubicBezTo>
                  <a:pt x="2551444" y="28638"/>
                  <a:pt x="2398767" y="-13940"/>
                  <a:pt x="2018179" y="18288"/>
                </a:cubicBezTo>
                <a:cubicBezTo>
                  <a:pt x="1637591" y="50516"/>
                  <a:pt x="1634873" y="-6356"/>
                  <a:pt x="1426644" y="18288"/>
                </a:cubicBezTo>
                <a:cubicBezTo>
                  <a:pt x="1218415" y="42932"/>
                  <a:pt x="1006973" y="4094"/>
                  <a:pt x="730720" y="18288"/>
                </a:cubicBezTo>
                <a:cubicBezTo>
                  <a:pt x="454467" y="32482"/>
                  <a:pt x="291313" y="3910"/>
                  <a:pt x="0" y="18288"/>
                </a:cubicBezTo>
                <a:cubicBezTo>
                  <a:pt x="843" y="9577"/>
                  <a:pt x="371" y="6900"/>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6461748"/>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721CF6-A9FA-8FB0-EEF7-FB7C5AA923DE}"/>
              </a:ext>
            </a:extLst>
          </p:cNvPr>
          <p:cNvSpPr>
            <a:spLocks noGrp="1"/>
          </p:cNvSpPr>
          <p:nvPr>
            <p:ph type="title"/>
          </p:nvPr>
        </p:nvSpPr>
        <p:spPr>
          <a:xfrm>
            <a:off x="859643" y="234187"/>
            <a:ext cx="3234466" cy="3474364"/>
          </a:xfrm>
        </p:spPr>
        <p:txBody>
          <a:bodyPr vert="horz" lIns="91440" tIns="45720" rIns="91440" bIns="45720" rtlCol="0" anchor="t">
            <a:normAutofit/>
          </a:bodyPr>
          <a:lstStyle/>
          <a:p>
            <a:r>
              <a:rPr lang="en-US" sz="3600" kern="1200">
                <a:solidFill>
                  <a:schemeClr val="tx1"/>
                </a:solidFill>
                <a:latin typeface="+mj-lt"/>
                <a:ea typeface="+mj-ea"/>
                <a:cs typeface="+mj-cs"/>
              </a:rPr>
              <a:t>Hoe </a:t>
            </a:r>
            <a:r>
              <a:rPr lang="en-US" sz="3600" kern="1200" err="1">
                <a:solidFill>
                  <a:schemeClr val="tx1"/>
                </a:solidFill>
                <a:latin typeface="+mj-lt"/>
                <a:ea typeface="+mj-ea"/>
                <a:cs typeface="+mj-cs"/>
              </a:rPr>
              <a:t>ondersteunt</a:t>
            </a:r>
            <a:r>
              <a:rPr lang="en-US" sz="3600" kern="1200">
                <a:solidFill>
                  <a:schemeClr val="tx1"/>
                </a:solidFill>
                <a:latin typeface="+mj-lt"/>
                <a:ea typeface="+mj-ea"/>
                <a:cs typeface="+mj-cs"/>
              </a:rPr>
              <a:t> de </a:t>
            </a:r>
            <a:r>
              <a:rPr lang="en-US" sz="3600" kern="1200" err="1">
                <a:solidFill>
                  <a:schemeClr val="tx1"/>
                </a:solidFill>
                <a:latin typeface="+mj-lt"/>
                <a:ea typeface="+mj-ea"/>
                <a:cs typeface="+mj-cs"/>
              </a:rPr>
              <a:t>oriëntatiekaart</a:t>
            </a:r>
            <a:r>
              <a:rPr lang="en-US" sz="3600" kern="1200">
                <a:solidFill>
                  <a:schemeClr val="tx1"/>
                </a:solidFill>
                <a:latin typeface="+mj-lt"/>
                <a:ea typeface="+mj-ea"/>
                <a:cs typeface="+mj-cs"/>
              </a:rPr>
              <a:t> het </a:t>
            </a:r>
            <a:r>
              <a:rPr lang="en-US" sz="3600" kern="1200" err="1">
                <a:solidFill>
                  <a:schemeClr val="tx1"/>
                </a:solidFill>
                <a:latin typeface="+mj-lt"/>
                <a:ea typeface="+mj-ea"/>
                <a:cs typeface="+mj-cs"/>
              </a:rPr>
              <a:t>oriënteren</a:t>
            </a:r>
            <a:r>
              <a:rPr lang="en-US" sz="3600" kern="1200">
                <a:solidFill>
                  <a:schemeClr val="tx1"/>
                </a:solidFill>
                <a:latin typeface="+mj-lt"/>
                <a:ea typeface="+mj-ea"/>
                <a:cs typeface="+mj-cs"/>
              </a:rPr>
              <a:t> om </a:t>
            </a:r>
            <a:r>
              <a:rPr lang="en-US" sz="3600" kern="1200" err="1">
                <a:solidFill>
                  <a:schemeClr val="tx1"/>
                </a:solidFill>
                <a:latin typeface="+mj-lt"/>
                <a:ea typeface="+mj-ea"/>
                <a:cs typeface="+mj-cs"/>
              </a:rPr>
              <a:t>te</a:t>
            </a:r>
            <a:r>
              <a:rPr lang="en-US" sz="3600" kern="1200">
                <a:solidFill>
                  <a:schemeClr val="tx1"/>
                </a:solidFill>
                <a:latin typeface="+mj-lt"/>
                <a:ea typeface="+mj-ea"/>
                <a:cs typeface="+mj-cs"/>
              </a:rPr>
              <a:t> </a:t>
            </a:r>
            <a:r>
              <a:rPr lang="en-US" sz="3600" kern="1200" err="1">
                <a:solidFill>
                  <a:schemeClr val="tx1"/>
                </a:solidFill>
                <a:latin typeface="+mj-lt"/>
                <a:ea typeface="+mj-ea"/>
                <a:cs typeface="+mj-cs"/>
              </a:rPr>
              <a:t>leren</a:t>
            </a:r>
            <a:r>
              <a:rPr lang="en-US" sz="3600" kern="1200">
                <a:solidFill>
                  <a:schemeClr val="tx1"/>
                </a:solidFill>
                <a:latin typeface="+mj-lt"/>
                <a:ea typeface="+mj-ea"/>
                <a:cs typeface="+mj-cs"/>
              </a:rPr>
              <a:t>?</a:t>
            </a:r>
            <a:br>
              <a:rPr lang="en-US" sz="3600" kern="1200">
                <a:solidFill>
                  <a:schemeClr val="tx1"/>
                </a:solidFill>
                <a:latin typeface="+mj-lt"/>
                <a:ea typeface="+mj-ea"/>
                <a:cs typeface="+mj-cs"/>
              </a:rPr>
            </a:br>
            <a:endParaRPr lang="en-US" sz="3600" kern="1200">
              <a:solidFill>
                <a:schemeClr val="tx1"/>
              </a:solidFill>
              <a:latin typeface="+mj-lt"/>
              <a:ea typeface="+mj-ea"/>
              <a:cs typeface="+mj-cs"/>
            </a:endParaRPr>
          </a:p>
        </p:txBody>
      </p:sp>
      <p:cxnSp>
        <p:nvCxnSpPr>
          <p:cNvPr id="9" name="Straight Connector 8">
            <a:extLst>
              <a:ext uri="{FF2B5EF4-FFF2-40B4-BE49-F238E27FC236}">
                <a16:creationId xmlns:a16="http://schemas.microsoft.com/office/drawing/2014/main" id="{33193FD5-6A49-7562-EA76-F15D42E158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4" name="Tijdelijke aanduiding voor inhoud 3">
            <a:extLst>
              <a:ext uri="{FF2B5EF4-FFF2-40B4-BE49-F238E27FC236}">
                <a16:creationId xmlns:a16="http://schemas.microsoft.com/office/drawing/2014/main" id="{964665AE-73E8-EA10-23ED-6807506DBCF9}"/>
              </a:ext>
            </a:extLst>
          </p:cNvPr>
          <p:cNvGraphicFramePr>
            <a:graphicFrameLocks noGrp="1"/>
          </p:cNvGraphicFramePr>
          <p:nvPr>
            <p:ph idx="1"/>
            <p:extLst>
              <p:ext uri="{D42A27DB-BD31-4B8C-83A1-F6EECF244321}">
                <p14:modId xmlns:p14="http://schemas.microsoft.com/office/powerpoint/2010/main" val="179777031"/>
              </p:ext>
            </p:extLst>
          </p:nvPr>
        </p:nvGraphicFramePr>
        <p:xfrm>
          <a:off x="4991917" y="392550"/>
          <a:ext cx="6973559" cy="4923542"/>
        </p:xfrm>
        <a:graphic>
          <a:graphicData uri="http://schemas.openxmlformats.org/drawingml/2006/table">
            <a:tbl>
              <a:tblPr firstRow="1" bandRow="1">
                <a:tableStyleId>{5C22544A-7EE6-4342-B048-85BDC9FD1C3A}</a:tableStyleId>
              </a:tblPr>
              <a:tblGrid>
                <a:gridCol w="3326574">
                  <a:extLst>
                    <a:ext uri="{9D8B030D-6E8A-4147-A177-3AD203B41FA5}">
                      <a16:colId xmlns:a16="http://schemas.microsoft.com/office/drawing/2014/main" val="188707557"/>
                    </a:ext>
                  </a:extLst>
                </a:gridCol>
                <a:gridCol w="1489380">
                  <a:extLst>
                    <a:ext uri="{9D8B030D-6E8A-4147-A177-3AD203B41FA5}">
                      <a16:colId xmlns:a16="http://schemas.microsoft.com/office/drawing/2014/main" val="2337486363"/>
                    </a:ext>
                  </a:extLst>
                </a:gridCol>
                <a:gridCol w="2157605">
                  <a:extLst>
                    <a:ext uri="{9D8B030D-6E8A-4147-A177-3AD203B41FA5}">
                      <a16:colId xmlns:a16="http://schemas.microsoft.com/office/drawing/2014/main" val="261932275"/>
                    </a:ext>
                  </a:extLst>
                </a:gridCol>
              </a:tblGrid>
              <a:tr h="458390">
                <a:tc>
                  <a:txBody>
                    <a:bodyPr/>
                    <a:lstStyle/>
                    <a:p>
                      <a:r>
                        <a:rPr lang="nl-NL" sz="1800"/>
                        <a:t>Data vragenlijst Forms</a:t>
                      </a:r>
                    </a:p>
                  </a:txBody>
                  <a:tcPr marL="91746" marR="91746" marT="45873" marB="45873"/>
                </a:tc>
                <a:tc>
                  <a:txBody>
                    <a:bodyPr/>
                    <a:lstStyle/>
                    <a:p>
                      <a:pPr lvl="0">
                        <a:buNone/>
                      </a:pPr>
                      <a:r>
                        <a:rPr lang="nl-NL" sz="1800" b="1" i="0" u="none" strike="noStrike" noProof="0">
                          <a:solidFill>
                            <a:srgbClr val="FFFFFF"/>
                          </a:solidFill>
                          <a:latin typeface="Aptos"/>
                        </a:rPr>
                        <a:t>Studenten</a:t>
                      </a:r>
                      <a:endParaRPr lang="nl-NL" sz="1800"/>
                    </a:p>
                  </a:txBody>
                  <a:tcPr marL="91746" marR="91746" marT="45873" marB="45873"/>
                </a:tc>
                <a:tc>
                  <a:txBody>
                    <a:bodyPr/>
                    <a:lstStyle/>
                    <a:p>
                      <a:pPr lvl="0">
                        <a:buNone/>
                      </a:pPr>
                      <a:r>
                        <a:rPr lang="nl-NL" sz="1800" b="1" i="0" u="none" strike="noStrike" noProof="0">
                          <a:solidFill>
                            <a:srgbClr val="FFFFFF"/>
                          </a:solidFill>
                          <a:latin typeface="Aptos"/>
                        </a:rPr>
                        <a:t>Schoolopleiders</a:t>
                      </a:r>
                      <a:endParaRPr lang="nl-NL" sz="1800"/>
                    </a:p>
                  </a:txBody>
                  <a:tcPr marL="91746" marR="91746" marT="45873" marB="45873"/>
                </a:tc>
                <a:extLst>
                  <a:ext uri="{0D108BD9-81ED-4DB2-BD59-A6C34878D82A}">
                    <a16:rowId xmlns:a16="http://schemas.microsoft.com/office/drawing/2014/main" val="3033091633"/>
                  </a:ext>
                </a:extLst>
              </a:tr>
              <a:tr h="450715">
                <a:tc>
                  <a:txBody>
                    <a:bodyPr/>
                    <a:lstStyle/>
                    <a:p>
                      <a:pPr lvl="0">
                        <a:buNone/>
                      </a:pPr>
                      <a:r>
                        <a:rPr lang="nl-NL" sz="1800">
                          <a:solidFill>
                            <a:schemeClr val="accent6">
                              <a:lumMod val="75000"/>
                              <a:lumOff val="25000"/>
                            </a:schemeClr>
                          </a:solidFill>
                        </a:rPr>
                        <a:t>Doel = duidelijk</a:t>
                      </a:r>
                    </a:p>
                  </a:txBody>
                  <a:tcPr marL="91746" marR="91746" marT="45873" marB="45873"/>
                </a:tc>
                <a:tc>
                  <a:txBody>
                    <a:bodyPr/>
                    <a:lstStyle/>
                    <a:p>
                      <a:pPr lvl="0">
                        <a:buNone/>
                      </a:pPr>
                      <a:r>
                        <a:rPr lang="nl-NL" sz="1800" b="0" i="0" u="none" strike="noStrike" noProof="0">
                          <a:solidFill>
                            <a:schemeClr val="accent5">
                              <a:lumMod val="25000"/>
                            </a:schemeClr>
                          </a:solidFill>
                          <a:latin typeface="Aptos"/>
                        </a:rPr>
                        <a:t>95%</a:t>
                      </a:r>
                    </a:p>
                  </a:txBody>
                  <a:tcPr marL="91746" marR="91746" marT="45873" marB="45873"/>
                </a:tc>
                <a:tc>
                  <a:txBody>
                    <a:bodyPr/>
                    <a:lstStyle/>
                    <a:p>
                      <a:pPr lvl="0">
                        <a:buNone/>
                      </a:pPr>
                      <a:r>
                        <a:rPr lang="nl-NL" sz="1800" b="0" i="0" u="none" strike="noStrike" noProof="0">
                          <a:solidFill>
                            <a:schemeClr val="accent5">
                              <a:lumMod val="25000"/>
                            </a:schemeClr>
                          </a:solidFill>
                          <a:latin typeface="Aptos"/>
                        </a:rPr>
                        <a:t>91% </a:t>
                      </a:r>
                      <a:endParaRPr lang="en-US" sz="1800">
                        <a:solidFill>
                          <a:schemeClr val="accent5">
                            <a:lumMod val="25000"/>
                          </a:schemeClr>
                        </a:solidFill>
                      </a:endParaRPr>
                    </a:p>
                  </a:txBody>
                  <a:tcPr marL="91746" marR="91746" marT="45873" marB="45873"/>
                </a:tc>
                <a:extLst>
                  <a:ext uri="{0D108BD9-81ED-4DB2-BD59-A6C34878D82A}">
                    <a16:rowId xmlns:a16="http://schemas.microsoft.com/office/drawing/2014/main" val="1703798910"/>
                  </a:ext>
                </a:extLst>
              </a:tr>
              <a:tr h="450715">
                <a:tc>
                  <a:txBody>
                    <a:bodyPr/>
                    <a:lstStyle/>
                    <a:p>
                      <a:r>
                        <a:rPr lang="nl-NL" sz="1800">
                          <a:solidFill>
                            <a:schemeClr val="accent6">
                              <a:lumMod val="75000"/>
                              <a:lumOff val="25000"/>
                            </a:schemeClr>
                          </a:solidFill>
                        </a:rPr>
                        <a:t>Zelfstandig uitvoerbaar</a:t>
                      </a:r>
                    </a:p>
                  </a:txBody>
                  <a:tcPr marL="91746" marR="91746" marT="45873" marB="45873"/>
                </a:tc>
                <a:tc>
                  <a:txBody>
                    <a:bodyPr/>
                    <a:lstStyle/>
                    <a:p>
                      <a:r>
                        <a:rPr lang="nl-NL" sz="1800">
                          <a:solidFill>
                            <a:srgbClr val="0070C0"/>
                          </a:solidFill>
                        </a:rPr>
                        <a:t>100% </a:t>
                      </a:r>
                    </a:p>
                  </a:txBody>
                  <a:tcPr marL="91746" marR="91746" marT="45873" marB="45873"/>
                </a:tc>
                <a:tc>
                  <a:txBody>
                    <a:bodyPr/>
                    <a:lstStyle/>
                    <a:p>
                      <a:r>
                        <a:rPr lang="nl-NL" sz="1800">
                          <a:solidFill>
                            <a:srgbClr val="0070C0"/>
                          </a:solidFill>
                        </a:rPr>
                        <a:t>82%</a:t>
                      </a:r>
                    </a:p>
                  </a:txBody>
                  <a:tcPr marL="91746" marR="91746" marT="45873" marB="45873"/>
                </a:tc>
                <a:extLst>
                  <a:ext uri="{0D108BD9-81ED-4DB2-BD59-A6C34878D82A}">
                    <a16:rowId xmlns:a16="http://schemas.microsoft.com/office/drawing/2014/main" val="101589084"/>
                  </a:ext>
                </a:extLst>
              </a:tr>
              <a:tr h="450715">
                <a:tc>
                  <a:txBody>
                    <a:bodyPr/>
                    <a:lstStyle/>
                    <a:p>
                      <a:r>
                        <a:rPr lang="nl-NL" sz="1800">
                          <a:solidFill>
                            <a:schemeClr val="accent6">
                              <a:lumMod val="75000"/>
                              <a:lumOff val="25000"/>
                            </a:schemeClr>
                          </a:solidFill>
                        </a:rPr>
                        <a:t>Zicht op WAT</a:t>
                      </a:r>
                    </a:p>
                  </a:txBody>
                  <a:tcPr marL="91746" marR="91746" marT="45873" marB="45873"/>
                </a:tc>
                <a:tc>
                  <a:txBody>
                    <a:bodyPr/>
                    <a:lstStyle/>
                    <a:p>
                      <a:r>
                        <a:rPr lang="nl-NL" sz="1800">
                          <a:solidFill>
                            <a:srgbClr val="0070C0"/>
                          </a:solidFill>
                        </a:rPr>
                        <a:t>86%</a:t>
                      </a:r>
                    </a:p>
                  </a:txBody>
                  <a:tcPr marL="91746" marR="91746" marT="45873" marB="45873"/>
                </a:tc>
                <a:tc>
                  <a:txBody>
                    <a:bodyPr/>
                    <a:lstStyle/>
                    <a:p>
                      <a:r>
                        <a:rPr lang="nl-NL" sz="1800">
                          <a:solidFill>
                            <a:srgbClr val="0070C0"/>
                          </a:solidFill>
                        </a:rPr>
                        <a:t>100%</a:t>
                      </a:r>
                    </a:p>
                  </a:txBody>
                  <a:tcPr marL="91746" marR="91746" marT="45873" marB="45873"/>
                </a:tc>
                <a:extLst>
                  <a:ext uri="{0D108BD9-81ED-4DB2-BD59-A6C34878D82A}">
                    <a16:rowId xmlns:a16="http://schemas.microsoft.com/office/drawing/2014/main" val="3967437868"/>
                  </a:ext>
                </a:extLst>
              </a:tr>
              <a:tr h="408717">
                <a:tc>
                  <a:txBody>
                    <a:bodyPr/>
                    <a:lstStyle/>
                    <a:p>
                      <a:r>
                        <a:rPr lang="nl-NL" sz="1800">
                          <a:solidFill>
                            <a:schemeClr val="accent6">
                              <a:lumMod val="75000"/>
                              <a:lumOff val="25000"/>
                            </a:schemeClr>
                          </a:solidFill>
                        </a:rPr>
                        <a:t>Zicht op HOE en WAAROM</a:t>
                      </a:r>
                    </a:p>
                  </a:txBody>
                  <a:tcPr marL="91746" marR="91746" marT="45873" marB="45873"/>
                </a:tc>
                <a:tc>
                  <a:txBody>
                    <a:bodyPr/>
                    <a:lstStyle/>
                    <a:p>
                      <a:r>
                        <a:rPr lang="nl-NL" sz="1800">
                          <a:solidFill>
                            <a:schemeClr val="accent5">
                              <a:lumMod val="25000"/>
                            </a:schemeClr>
                          </a:solidFill>
                        </a:rPr>
                        <a:t>91%</a:t>
                      </a:r>
                    </a:p>
                  </a:txBody>
                  <a:tcPr marL="91746" marR="91746" marT="45873" marB="45873"/>
                </a:tc>
                <a:tc>
                  <a:txBody>
                    <a:bodyPr/>
                    <a:lstStyle/>
                    <a:p>
                      <a:r>
                        <a:rPr lang="nl-NL" sz="1800">
                          <a:solidFill>
                            <a:schemeClr val="accent5">
                              <a:lumMod val="25000"/>
                            </a:schemeClr>
                          </a:solidFill>
                        </a:rPr>
                        <a:t>82%</a:t>
                      </a:r>
                    </a:p>
                  </a:txBody>
                  <a:tcPr marL="91746" marR="91746" marT="45873" marB="45873"/>
                </a:tc>
                <a:extLst>
                  <a:ext uri="{0D108BD9-81ED-4DB2-BD59-A6C34878D82A}">
                    <a16:rowId xmlns:a16="http://schemas.microsoft.com/office/drawing/2014/main" val="2870891910"/>
                  </a:ext>
                </a:extLst>
              </a:tr>
              <a:tr h="450715">
                <a:tc>
                  <a:txBody>
                    <a:bodyPr/>
                    <a:lstStyle/>
                    <a:p>
                      <a:pPr lvl="0">
                        <a:buNone/>
                      </a:pPr>
                      <a:r>
                        <a:rPr lang="nl-NL" sz="1800">
                          <a:solidFill>
                            <a:schemeClr val="accent6">
                              <a:lumMod val="75000"/>
                              <a:lumOff val="25000"/>
                            </a:schemeClr>
                          </a:solidFill>
                        </a:rPr>
                        <a:t>Zicht op bij WIE</a:t>
                      </a:r>
                    </a:p>
                  </a:txBody>
                  <a:tcPr marL="91746" marR="91746" marT="45873" marB="45873"/>
                </a:tc>
                <a:tc>
                  <a:txBody>
                    <a:bodyPr/>
                    <a:lstStyle/>
                    <a:p>
                      <a:pPr lvl="0">
                        <a:buNone/>
                      </a:pPr>
                      <a:r>
                        <a:rPr lang="nl-NL" sz="1800">
                          <a:solidFill>
                            <a:srgbClr val="0070C0"/>
                          </a:solidFill>
                        </a:rPr>
                        <a:t>91%</a:t>
                      </a:r>
                    </a:p>
                  </a:txBody>
                  <a:tcPr marL="91746" marR="91746" marT="45873" marB="45873"/>
                </a:tc>
                <a:tc>
                  <a:txBody>
                    <a:bodyPr/>
                    <a:lstStyle/>
                    <a:p>
                      <a:pPr lvl="0">
                        <a:buNone/>
                      </a:pPr>
                      <a:r>
                        <a:rPr lang="nl-NL" sz="1800">
                          <a:solidFill>
                            <a:srgbClr val="0070C0"/>
                          </a:solidFill>
                        </a:rPr>
                        <a:t>73%</a:t>
                      </a:r>
                    </a:p>
                  </a:txBody>
                  <a:tcPr marL="91746" marR="91746" marT="45873" marB="45873"/>
                </a:tc>
                <a:extLst>
                  <a:ext uri="{0D108BD9-81ED-4DB2-BD59-A6C34878D82A}">
                    <a16:rowId xmlns:a16="http://schemas.microsoft.com/office/drawing/2014/main" val="24944649"/>
                  </a:ext>
                </a:extLst>
              </a:tr>
              <a:tr h="450715">
                <a:tc>
                  <a:txBody>
                    <a:bodyPr/>
                    <a:lstStyle/>
                    <a:p>
                      <a:pPr lvl="0">
                        <a:buNone/>
                      </a:pPr>
                      <a:r>
                        <a:rPr lang="nl-NL" sz="1800">
                          <a:solidFill>
                            <a:schemeClr val="accent6">
                              <a:lumMod val="75000"/>
                              <a:lumOff val="25000"/>
                            </a:schemeClr>
                          </a:solidFill>
                        </a:rPr>
                        <a:t>Zicht op rijke leeromgeving </a:t>
                      </a:r>
                    </a:p>
                  </a:txBody>
                  <a:tcPr marL="91746" marR="91746" marT="45873" marB="45873"/>
                </a:tc>
                <a:tc>
                  <a:txBody>
                    <a:bodyPr/>
                    <a:lstStyle/>
                    <a:p>
                      <a:pPr lvl="0">
                        <a:buNone/>
                      </a:pPr>
                      <a:r>
                        <a:rPr lang="nl-NL" sz="1800">
                          <a:solidFill>
                            <a:schemeClr val="accent5">
                              <a:lumMod val="25000"/>
                            </a:schemeClr>
                          </a:solidFill>
                        </a:rPr>
                        <a:t>95%</a:t>
                      </a:r>
                    </a:p>
                  </a:txBody>
                  <a:tcPr marL="91746" marR="91746" marT="45873" marB="45873"/>
                </a:tc>
                <a:tc>
                  <a:txBody>
                    <a:bodyPr/>
                    <a:lstStyle/>
                    <a:p>
                      <a:pPr lvl="0">
                        <a:buNone/>
                      </a:pPr>
                      <a:r>
                        <a:rPr lang="nl-NL" sz="1800">
                          <a:solidFill>
                            <a:schemeClr val="accent5">
                              <a:lumMod val="25000"/>
                            </a:schemeClr>
                          </a:solidFill>
                        </a:rPr>
                        <a:t>91%</a:t>
                      </a:r>
                    </a:p>
                  </a:txBody>
                  <a:tcPr marL="91746" marR="91746" marT="45873" marB="45873"/>
                </a:tc>
                <a:extLst>
                  <a:ext uri="{0D108BD9-81ED-4DB2-BD59-A6C34878D82A}">
                    <a16:rowId xmlns:a16="http://schemas.microsoft.com/office/drawing/2014/main" val="4105454483"/>
                  </a:ext>
                </a:extLst>
              </a:tr>
              <a:tr h="450715">
                <a:tc>
                  <a:txBody>
                    <a:bodyPr/>
                    <a:lstStyle/>
                    <a:p>
                      <a:r>
                        <a:rPr lang="nl-NL" sz="1800">
                          <a:solidFill>
                            <a:schemeClr val="accent6">
                              <a:lumMod val="75000"/>
                              <a:lumOff val="25000"/>
                            </a:schemeClr>
                          </a:solidFill>
                        </a:rPr>
                        <a:t>Breed beeld beroep</a:t>
                      </a:r>
                    </a:p>
                  </a:txBody>
                  <a:tcPr marL="91746" marR="91746" marT="45873" marB="45873"/>
                </a:tc>
                <a:tc>
                  <a:txBody>
                    <a:bodyPr/>
                    <a:lstStyle/>
                    <a:p>
                      <a:r>
                        <a:rPr lang="nl-NL" sz="1800">
                          <a:solidFill>
                            <a:schemeClr val="accent5">
                              <a:lumMod val="25000"/>
                            </a:schemeClr>
                          </a:solidFill>
                        </a:rPr>
                        <a:t>82%</a:t>
                      </a:r>
                    </a:p>
                  </a:txBody>
                  <a:tcPr marL="91746" marR="91746" marT="45873" marB="45873"/>
                </a:tc>
                <a:tc>
                  <a:txBody>
                    <a:bodyPr/>
                    <a:lstStyle/>
                    <a:p>
                      <a:r>
                        <a:rPr lang="nl-NL" sz="1800">
                          <a:solidFill>
                            <a:schemeClr val="accent5">
                              <a:lumMod val="25000"/>
                            </a:schemeClr>
                          </a:solidFill>
                        </a:rPr>
                        <a:t>91%</a:t>
                      </a:r>
                    </a:p>
                  </a:txBody>
                  <a:tcPr marL="91746" marR="91746" marT="45873" marB="45873"/>
                </a:tc>
                <a:extLst>
                  <a:ext uri="{0D108BD9-81ED-4DB2-BD59-A6C34878D82A}">
                    <a16:rowId xmlns:a16="http://schemas.microsoft.com/office/drawing/2014/main" val="2215300123"/>
                  </a:ext>
                </a:extLst>
              </a:tr>
              <a:tr h="450715">
                <a:tc>
                  <a:txBody>
                    <a:bodyPr/>
                    <a:lstStyle/>
                    <a:p>
                      <a:r>
                        <a:rPr lang="nl-NL" sz="1800">
                          <a:solidFill>
                            <a:schemeClr val="accent6">
                              <a:lumMod val="75000"/>
                              <a:lumOff val="25000"/>
                            </a:schemeClr>
                          </a:solidFill>
                        </a:rPr>
                        <a:t>Zicht op eigen leerwensen</a:t>
                      </a:r>
                    </a:p>
                  </a:txBody>
                  <a:tcPr marL="91746" marR="91746" marT="45873" marB="45873"/>
                </a:tc>
                <a:tc>
                  <a:txBody>
                    <a:bodyPr/>
                    <a:lstStyle/>
                    <a:p>
                      <a:r>
                        <a:rPr lang="nl-NL" sz="1800">
                          <a:solidFill>
                            <a:srgbClr val="FF0000"/>
                          </a:solidFill>
                        </a:rPr>
                        <a:t>68%</a:t>
                      </a:r>
                    </a:p>
                  </a:txBody>
                  <a:tcPr marL="91746" marR="91746" marT="45873" marB="45873"/>
                </a:tc>
                <a:tc>
                  <a:txBody>
                    <a:bodyPr/>
                    <a:lstStyle/>
                    <a:p>
                      <a:r>
                        <a:rPr lang="nl-NL" sz="1800">
                          <a:solidFill>
                            <a:srgbClr val="FF0000"/>
                          </a:solidFill>
                        </a:rPr>
                        <a:t>64%</a:t>
                      </a:r>
                    </a:p>
                  </a:txBody>
                  <a:tcPr marL="91746" marR="91746" marT="45873" marB="45873"/>
                </a:tc>
                <a:extLst>
                  <a:ext uri="{0D108BD9-81ED-4DB2-BD59-A6C34878D82A}">
                    <a16:rowId xmlns:a16="http://schemas.microsoft.com/office/drawing/2014/main" val="3791542497"/>
                  </a:ext>
                </a:extLst>
              </a:tr>
              <a:tr h="450715">
                <a:tc>
                  <a:txBody>
                    <a:bodyPr/>
                    <a:lstStyle/>
                    <a:p>
                      <a:pPr lvl="0">
                        <a:buNone/>
                      </a:pPr>
                      <a:r>
                        <a:rPr lang="nl-NL" sz="1800">
                          <a:solidFill>
                            <a:schemeClr val="accent6">
                              <a:lumMod val="75000"/>
                              <a:lumOff val="25000"/>
                            </a:schemeClr>
                          </a:solidFill>
                        </a:rPr>
                        <a:t>Vliegende start</a:t>
                      </a:r>
                    </a:p>
                  </a:txBody>
                  <a:tcPr marL="91746" marR="91746" marT="45873" marB="45873"/>
                </a:tc>
                <a:tc>
                  <a:txBody>
                    <a:bodyPr/>
                    <a:lstStyle/>
                    <a:p>
                      <a:pPr lvl="0">
                        <a:buNone/>
                      </a:pPr>
                      <a:r>
                        <a:rPr lang="nl-NL" sz="1800">
                          <a:solidFill>
                            <a:schemeClr val="accent5">
                              <a:lumMod val="25000"/>
                            </a:schemeClr>
                          </a:solidFill>
                        </a:rPr>
                        <a:t>73%</a:t>
                      </a:r>
                    </a:p>
                  </a:txBody>
                  <a:tcPr marL="91746" marR="91746" marT="45873" marB="45873"/>
                </a:tc>
                <a:tc>
                  <a:txBody>
                    <a:bodyPr/>
                    <a:lstStyle/>
                    <a:p>
                      <a:pPr lvl="0">
                        <a:buNone/>
                      </a:pPr>
                      <a:r>
                        <a:rPr lang="nl-NL" sz="1800">
                          <a:solidFill>
                            <a:schemeClr val="accent5">
                              <a:lumMod val="25000"/>
                            </a:schemeClr>
                          </a:solidFill>
                        </a:rPr>
                        <a:t>73%</a:t>
                      </a:r>
                    </a:p>
                  </a:txBody>
                  <a:tcPr marL="91746" marR="91746" marT="45873" marB="45873"/>
                </a:tc>
                <a:extLst>
                  <a:ext uri="{0D108BD9-81ED-4DB2-BD59-A6C34878D82A}">
                    <a16:rowId xmlns:a16="http://schemas.microsoft.com/office/drawing/2014/main" val="2916918795"/>
                  </a:ext>
                </a:extLst>
              </a:tr>
              <a:tr h="450715">
                <a:tc>
                  <a:txBody>
                    <a:bodyPr/>
                    <a:lstStyle/>
                    <a:p>
                      <a:pPr lvl="0">
                        <a:buNone/>
                      </a:pPr>
                      <a:r>
                        <a:rPr lang="nl-NL" sz="1800">
                          <a:solidFill>
                            <a:schemeClr val="accent6">
                              <a:lumMod val="75000"/>
                              <a:lumOff val="25000"/>
                            </a:schemeClr>
                          </a:solidFill>
                        </a:rPr>
                        <a:t>Relaties met curriculum</a:t>
                      </a:r>
                    </a:p>
                  </a:txBody>
                  <a:tcPr marL="91746" marR="91746" marT="45873" marB="45873"/>
                </a:tc>
                <a:tc>
                  <a:txBody>
                    <a:bodyPr/>
                    <a:lstStyle/>
                    <a:p>
                      <a:pPr lvl="0">
                        <a:buNone/>
                      </a:pPr>
                      <a:r>
                        <a:rPr lang="nl-NL" sz="1800">
                          <a:solidFill>
                            <a:srgbClr val="FF0000"/>
                          </a:solidFill>
                        </a:rPr>
                        <a:t>64%</a:t>
                      </a:r>
                    </a:p>
                  </a:txBody>
                  <a:tcPr marL="91746" marR="91746" marT="45873" marB="45873"/>
                </a:tc>
                <a:tc>
                  <a:txBody>
                    <a:bodyPr/>
                    <a:lstStyle/>
                    <a:p>
                      <a:pPr lvl="0">
                        <a:buNone/>
                      </a:pPr>
                      <a:r>
                        <a:rPr lang="nl-NL" sz="1800">
                          <a:solidFill>
                            <a:srgbClr val="FF0000"/>
                          </a:solidFill>
                        </a:rPr>
                        <a:t>55%</a:t>
                      </a:r>
                    </a:p>
                  </a:txBody>
                  <a:tcPr marL="91746" marR="91746" marT="45873" marB="45873"/>
                </a:tc>
                <a:extLst>
                  <a:ext uri="{0D108BD9-81ED-4DB2-BD59-A6C34878D82A}">
                    <a16:rowId xmlns:a16="http://schemas.microsoft.com/office/drawing/2014/main" val="3758327795"/>
                  </a:ext>
                </a:extLst>
              </a:tr>
            </a:tbl>
          </a:graphicData>
        </a:graphic>
      </p:graphicFrame>
      <p:sp>
        <p:nvSpPr>
          <p:cNvPr id="7" name="Tekstballon: rechthoek met afgeronde hoeken 6">
            <a:extLst>
              <a:ext uri="{FF2B5EF4-FFF2-40B4-BE49-F238E27FC236}">
                <a16:creationId xmlns:a16="http://schemas.microsoft.com/office/drawing/2014/main" id="{F5075A56-C54B-5339-62D6-E906158A4340}"/>
              </a:ext>
            </a:extLst>
          </p:cNvPr>
          <p:cNvSpPr/>
          <p:nvPr/>
        </p:nvSpPr>
        <p:spPr>
          <a:xfrm>
            <a:off x="326571" y="4913316"/>
            <a:ext cx="2045706" cy="1378627"/>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i="1">
              <a:solidFill>
                <a:schemeClr val="accent6"/>
              </a:solidFill>
              <a:ea typeface="+mn-lt"/>
              <a:cs typeface="+mn-lt"/>
            </a:endParaRPr>
          </a:p>
          <a:p>
            <a:pPr algn="ctr"/>
            <a:r>
              <a:rPr lang="nl-NL" sz="1800" b="0" i="1">
                <a:solidFill>
                  <a:schemeClr val="bg1"/>
                </a:solidFill>
                <a:effectLst/>
                <a:latin typeface="Aptos"/>
              </a:rPr>
              <a:t>. </a:t>
            </a:r>
          </a:p>
          <a:p>
            <a:pPr algn="ctr"/>
            <a:r>
              <a:rPr lang="nl-NL" sz="1400" b="0" i="1">
                <a:solidFill>
                  <a:srgbClr val="0070C0"/>
                </a:solidFill>
                <a:effectLst/>
                <a:latin typeface="Aptos"/>
              </a:rPr>
              <a:t>De opzet van de kaart prikkelt om op onderzoek uit te gaan en heeft genoeg kaders om actief mee aan de slag te gaan.</a:t>
            </a:r>
            <a:r>
              <a:rPr lang="nl-NL" b="0" i="1">
                <a:solidFill>
                  <a:srgbClr val="0070C0"/>
                </a:solidFill>
                <a:effectLst/>
                <a:latin typeface="WordVisi_MSFontService"/>
              </a:rPr>
              <a:t> </a:t>
            </a:r>
            <a:endParaRPr lang="nl-NL" i="1">
              <a:solidFill>
                <a:srgbClr val="0070C0"/>
              </a:solidFill>
            </a:endParaRPr>
          </a:p>
          <a:p>
            <a:pPr algn="ctr"/>
            <a:endParaRPr lang="nl-NL" i="1">
              <a:solidFill>
                <a:schemeClr val="bg1"/>
              </a:solidFill>
            </a:endParaRPr>
          </a:p>
          <a:p>
            <a:pPr algn="ctr"/>
            <a:endParaRPr lang="nl-NL" i="1">
              <a:solidFill>
                <a:schemeClr val="accent6"/>
              </a:solidFill>
            </a:endParaRPr>
          </a:p>
          <a:p>
            <a:pPr algn="ctr"/>
            <a:endParaRPr lang="nl-NL" sz="1400" i="1">
              <a:solidFill>
                <a:srgbClr val="00B050"/>
              </a:solidFill>
            </a:endParaRPr>
          </a:p>
        </p:txBody>
      </p:sp>
      <p:sp>
        <p:nvSpPr>
          <p:cNvPr id="8" name="Tekstballon: rechthoek met afgeronde hoeken 7">
            <a:extLst>
              <a:ext uri="{FF2B5EF4-FFF2-40B4-BE49-F238E27FC236}">
                <a16:creationId xmlns:a16="http://schemas.microsoft.com/office/drawing/2014/main" id="{0023058C-F7F4-A18E-73CE-0CB62EFFC1DD}"/>
              </a:ext>
            </a:extLst>
          </p:cNvPr>
          <p:cNvSpPr/>
          <p:nvPr/>
        </p:nvSpPr>
        <p:spPr>
          <a:xfrm>
            <a:off x="2610480" y="4901940"/>
            <a:ext cx="2123008" cy="1390003"/>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r>
              <a:rPr lang="nl-NL"/>
              <a:t>J</a:t>
            </a:r>
          </a:p>
          <a:p>
            <a:pPr algn="ctr"/>
            <a:endParaRPr lang="nl-NL" i="1">
              <a:solidFill>
                <a:schemeClr val="accent6"/>
              </a:solidFill>
            </a:endParaRPr>
          </a:p>
          <a:p>
            <a:pPr algn="ctr"/>
            <a:endParaRPr lang="nl-NL" sz="1600" i="1">
              <a:solidFill>
                <a:schemeClr val="accent6"/>
              </a:solidFill>
            </a:endParaRPr>
          </a:p>
          <a:p>
            <a:pPr algn="ctr"/>
            <a:r>
              <a:rPr lang="nl-NL" sz="1400" i="1">
                <a:solidFill>
                  <a:schemeClr val="accent6"/>
                </a:solidFill>
              </a:rPr>
              <a:t>Je hebt een voorsprong aan het begin van het jaar, die je de rest van het jaar kunt inzetten.</a:t>
            </a:r>
            <a:r>
              <a:rPr lang="nl-NL" sz="1600" i="1">
                <a:solidFill>
                  <a:schemeClr val="accent6"/>
                </a:solidFill>
              </a:rPr>
              <a:t> </a:t>
            </a:r>
          </a:p>
          <a:p>
            <a:pPr algn="ctr"/>
            <a:endParaRPr lang="nl-NL" i="1">
              <a:solidFill>
                <a:schemeClr val="accent6"/>
              </a:solidFill>
              <a:ea typeface="+mn-lt"/>
              <a:cs typeface="+mn-lt"/>
            </a:endParaRPr>
          </a:p>
          <a:p>
            <a:pPr algn="ctr"/>
            <a:r>
              <a:rPr lang="nl-NL" sz="1800" b="0" i="0">
                <a:solidFill>
                  <a:schemeClr val="bg1"/>
                </a:solidFill>
                <a:effectLst/>
                <a:latin typeface="Aptos"/>
              </a:rPr>
              <a:t>.  </a:t>
            </a:r>
            <a:endParaRPr lang="nl-NL">
              <a:solidFill>
                <a:schemeClr val="bg1"/>
              </a:solidFill>
              <a:latin typeface="Aptos"/>
            </a:endParaRPr>
          </a:p>
          <a:p>
            <a:pPr algn="ctr"/>
            <a:endParaRPr lang="nl-NL" i="1">
              <a:solidFill>
                <a:schemeClr val="accent6"/>
              </a:solidFill>
            </a:endParaRPr>
          </a:p>
          <a:p>
            <a:pPr algn="ctr"/>
            <a:endParaRPr lang="nl-NL" sz="1400" i="1">
              <a:solidFill>
                <a:srgbClr val="00B050"/>
              </a:solidFill>
            </a:endParaRPr>
          </a:p>
        </p:txBody>
      </p:sp>
      <p:sp>
        <p:nvSpPr>
          <p:cNvPr id="6" name="Tekstballon: rechthoek met afgeronde hoeken 14">
            <a:extLst>
              <a:ext uri="{FF2B5EF4-FFF2-40B4-BE49-F238E27FC236}">
                <a16:creationId xmlns:a16="http://schemas.microsoft.com/office/drawing/2014/main" id="{AF58A1AA-3BA4-230D-7496-E4AF449B1C5E}"/>
              </a:ext>
            </a:extLst>
          </p:cNvPr>
          <p:cNvSpPr/>
          <p:nvPr/>
        </p:nvSpPr>
        <p:spPr>
          <a:xfrm>
            <a:off x="326571" y="3211165"/>
            <a:ext cx="2045706" cy="1481811"/>
          </a:xfrm>
          <a:prstGeom prst="wedgeRoundRectCallout">
            <a:avLst>
              <a:gd name="adj1" fmla="val -17269"/>
              <a:gd name="adj2" fmla="val 47045"/>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400" i="1">
                <a:solidFill>
                  <a:schemeClr val="accent6"/>
                </a:solidFill>
              </a:rPr>
              <a:t>De keuze voor een nieuwe leerwerkplek wordt meer dan het is een leuke school of een leuk team.</a:t>
            </a:r>
          </a:p>
        </p:txBody>
      </p:sp>
      <p:sp>
        <p:nvSpPr>
          <p:cNvPr id="11" name="Tekstballon: rechthoek met afgeronde hoeken 14">
            <a:extLst>
              <a:ext uri="{FF2B5EF4-FFF2-40B4-BE49-F238E27FC236}">
                <a16:creationId xmlns:a16="http://schemas.microsoft.com/office/drawing/2014/main" id="{A93020D5-D33D-8F21-BEF2-2851670DB5CE}"/>
              </a:ext>
            </a:extLst>
          </p:cNvPr>
          <p:cNvSpPr/>
          <p:nvPr/>
        </p:nvSpPr>
        <p:spPr>
          <a:xfrm>
            <a:off x="2614762" y="3211167"/>
            <a:ext cx="2123007" cy="1481811"/>
          </a:xfrm>
          <a:prstGeom prst="wedgeRoundRectCallout">
            <a:avLst>
              <a:gd name="adj1" fmla="val -17269"/>
              <a:gd name="adj2" fmla="val 47045"/>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400" i="1">
                <a:solidFill>
                  <a:schemeClr val="accent6"/>
                </a:solidFill>
              </a:rPr>
              <a:t>De keuze voor een nieuwe leerwerkplek wordt meer dan het is een leuke school of een leuk team.</a:t>
            </a:r>
          </a:p>
        </p:txBody>
      </p:sp>
    </p:spTree>
    <p:extLst>
      <p:ext uri="{BB962C8B-B14F-4D97-AF65-F5344CB8AC3E}">
        <p14:creationId xmlns:p14="http://schemas.microsoft.com/office/powerpoint/2010/main" val="1020669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3601318C-D109-DACB-8BB0-579CE0E99D30}"/>
              </a:ext>
            </a:extLst>
          </p:cNvPr>
          <p:cNvSpPr>
            <a:spLocks noGrp="1"/>
          </p:cNvSpPr>
          <p:nvPr>
            <p:ph type="title"/>
          </p:nvPr>
        </p:nvSpPr>
        <p:spPr>
          <a:xfrm>
            <a:off x="838200" y="401221"/>
            <a:ext cx="10515600" cy="1348065"/>
          </a:xfrm>
        </p:spPr>
        <p:txBody>
          <a:bodyPr>
            <a:normAutofit/>
          </a:bodyPr>
          <a:lstStyle/>
          <a:p>
            <a:r>
              <a:rPr lang="nl-NL" sz="4200">
                <a:solidFill>
                  <a:srgbClr val="FFFFFF"/>
                </a:solidFill>
                <a:ea typeface="+mj-lt"/>
                <a:cs typeface="+mj-lt"/>
              </a:rPr>
              <a:t>Welke begeleiding heeft een student nodig bij het oriënteren?</a:t>
            </a:r>
            <a:endParaRPr lang="nl-NL" sz="4200">
              <a:solidFill>
                <a:srgbClr val="FFFFFF"/>
              </a:solidFill>
            </a:endParaRPr>
          </a:p>
        </p:txBody>
      </p:sp>
      <p:sp>
        <p:nvSpPr>
          <p:cNvPr id="3" name="Tijdelijke aanduiding voor inhoud 2">
            <a:extLst>
              <a:ext uri="{FF2B5EF4-FFF2-40B4-BE49-F238E27FC236}">
                <a16:creationId xmlns:a16="http://schemas.microsoft.com/office/drawing/2014/main" id="{AD9768F0-7FB5-5B01-3E6B-46B9ACBC6DC7}"/>
              </a:ext>
            </a:extLst>
          </p:cNvPr>
          <p:cNvSpPr>
            <a:spLocks noGrp="1"/>
          </p:cNvSpPr>
          <p:nvPr>
            <p:ph idx="1"/>
          </p:nvPr>
        </p:nvSpPr>
        <p:spPr>
          <a:xfrm>
            <a:off x="745883" y="2795476"/>
            <a:ext cx="10515600" cy="4019664"/>
          </a:xfrm>
        </p:spPr>
        <p:txBody>
          <a:bodyPr vert="horz" lIns="91440" tIns="45720" rIns="91440" bIns="45720" rtlCol="0" anchor="t">
            <a:normAutofit/>
          </a:bodyPr>
          <a:lstStyle/>
          <a:p>
            <a:r>
              <a:rPr lang="nl-NL" sz="2000">
                <a:solidFill>
                  <a:schemeClr val="accent6"/>
                </a:solidFill>
              </a:rPr>
              <a:t>Goede uitleg van hoe te werken met de oriëntatiekaart</a:t>
            </a:r>
          </a:p>
          <a:p>
            <a:r>
              <a:rPr lang="nl-NL" sz="2000">
                <a:solidFill>
                  <a:schemeClr val="accent6"/>
                </a:solidFill>
                <a:ea typeface="+mn-lt"/>
                <a:cs typeface="+mn-lt"/>
              </a:rPr>
              <a:t>Hulp en begeleiding van schoolopleider, mentor en team</a:t>
            </a:r>
          </a:p>
          <a:p>
            <a:r>
              <a:rPr lang="nl-NL" sz="2000">
                <a:solidFill>
                  <a:schemeClr val="accent6"/>
                </a:solidFill>
              </a:rPr>
              <a:t>Een plan van aanpak maken en bespreken</a:t>
            </a:r>
          </a:p>
          <a:p>
            <a:endParaRPr lang="nl-NL" sz="2000">
              <a:solidFill>
                <a:srgbClr val="000000"/>
              </a:solidFill>
            </a:endParaRPr>
          </a:p>
          <a:p>
            <a:pPr marL="0" indent="0">
              <a:buNone/>
            </a:pPr>
            <a:endParaRPr lang="nl-NL" sz="2000"/>
          </a:p>
          <a:p>
            <a:pPr marL="0" indent="0">
              <a:buNone/>
            </a:pPr>
            <a:endParaRPr lang="nl-NL" sz="2000"/>
          </a:p>
        </p:txBody>
      </p:sp>
      <p:sp>
        <p:nvSpPr>
          <p:cNvPr id="4" name="Tekstballon: rechthoek met afgeronde hoeken 3">
            <a:extLst>
              <a:ext uri="{FF2B5EF4-FFF2-40B4-BE49-F238E27FC236}">
                <a16:creationId xmlns:a16="http://schemas.microsoft.com/office/drawing/2014/main" id="{0D0C9E9E-28C7-168F-9A60-7891F2D208F8}"/>
              </a:ext>
            </a:extLst>
          </p:cNvPr>
          <p:cNvSpPr/>
          <p:nvPr/>
        </p:nvSpPr>
        <p:spPr>
          <a:xfrm>
            <a:off x="508903" y="4572612"/>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i="1">
                <a:solidFill>
                  <a:schemeClr val="accent6"/>
                </a:solidFill>
                <a:ea typeface="+mn-lt"/>
                <a:cs typeface="+mn-lt"/>
              </a:rPr>
              <a:t>Je moet leren hoe je naar de dingen moet kijken. Als je dit in het 1e jaar goed leert, helpt dat andere jaren. </a:t>
            </a:r>
            <a:endParaRPr lang="nl-NL" i="1">
              <a:solidFill>
                <a:schemeClr val="accent6"/>
              </a:solidFill>
            </a:endParaRPr>
          </a:p>
          <a:p>
            <a:pPr algn="ctr"/>
            <a:endParaRPr lang="nl-NL" sz="1400" i="1">
              <a:solidFill>
                <a:srgbClr val="00B050"/>
              </a:solidFill>
            </a:endParaRPr>
          </a:p>
        </p:txBody>
      </p:sp>
      <p:sp>
        <p:nvSpPr>
          <p:cNvPr id="5" name="Tekstballon: rechthoek met afgeronde hoeken 4">
            <a:extLst>
              <a:ext uri="{FF2B5EF4-FFF2-40B4-BE49-F238E27FC236}">
                <a16:creationId xmlns:a16="http://schemas.microsoft.com/office/drawing/2014/main" id="{78843531-2BE6-39DE-647B-50E1CB8BA307}"/>
              </a:ext>
            </a:extLst>
          </p:cNvPr>
          <p:cNvSpPr/>
          <p:nvPr/>
        </p:nvSpPr>
        <p:spPr>
          <a:xfrm>
            <a:off x="3384775" y="4596621"/>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i="1">
                <a:solidFill>
                  <a:schemeClr val="accent6"/>
                </a:solidFill>
                <a:ea typeface="+mn-lt"/>
                <a:cs typeface="+mn-lt"/>
              </a:rPr>
              <a:t>Ik vind het moeilijk om het zelf een plekje te geven binnen mijn ontwikkeling. </a:t>
            </a:r>
          </a:p>
          <a:p>
            <a:pPr algn="ctr"/>
            <a:endParaRPr lang="nl-NL" sz="1400" i="1">
              <a:solidFill>
                <a:srgbClr val="00B050"/>
              </a:solidFill>
            </a:endParaRPr>
          </a:p>
        </p:txBody>
      </p:sp>
      <p:sp>
        <p:nvSpPr>
          <p:cNvPr id="6" name="Tekstballon: rechthoek met afgeronde hoeken 5">
            <a:extLst>
              <a:ext uri="{FF2B5EF4-FFF2-40B4-BE49-F238E27FC236}">
                <a16:creationId xmlns:a16="http://schemas.microsoft.com/office/drawing/2014/main" id="{F2438ED0-DAB3-B13B-24F5-915C5E51F110}"/>
              </a:ext>
            </a:extLst>
          </p:cNvPr>
          <p:cNvSpPr/>
          <p:nvPr/>
        </p:nvSpPr>
        <p:spPr>
          <a:xfrm>
            <a:off x="9064189" y="4572612"/>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400" i="1">
                <a:solidFill>
                  <a:srgbClr val="C00000"/>
                </a:solidFill>
              </a:rPr>
              <a:t> </a:t>
            </a:r>
          </a:p>
          <a:p>
            <a:pPr algn="ctr"/>
            <a:r>
              <a:rPr lang="en-US" sz="1500" i="1">
                <a:solidFill>
                  <a:srgbClr val="0070C0"/>
                </a:solidFill>
              </a:rPr>
              <a:t>Als de </a:t>
            </a:r>
            <a:r>
              <a:rPr lang="en-US" sz="1500" i="1" err="1">
                <a:solidFill>
                  <a:srgbClr val="0070C0"/>
                </a:solidFill>
              </a:rPr>
              <a:t>koppeling</a:t>
            </a:r>
            <a:r>
              <a:rPr lang="en-US" sz="1500" i="1">
                <a:solidFill>
                  <a:srgbClr val="0070C0"/>
                </a:solidFill>
              </a:rPr>
              <a:t> met het curriculum </a:t>
            </a:r>
            <a:r>
              <a:rPr lang="en-US" sz="1500" i="1" err="1">
                <a:solidFill>
                  <a:srgbClr val="0070C0"/>
                </a:solidFill>
              </a:rPr>
              <a:t>duidelijk</a:t>
            </a:r>
            <a:r>
              <a:rPr lang="en-US" sz="1500" i="1">
                <a:solidFill>
                  <a:srgbClr val="0070C0"/>
                </a:solidFill>
              </a:rPr>
              <a:t> </a:t>
            </a:r>
            <a:r>
              <a:rPr lang="en-US" sz="1500" i="1" err="1">
                <a:solidFill>
                  <a:srgbClr val="0070C0"/>
                </a:solidFill>
              </a:rPr>
              <a:t>zichtbaar</a:t>
            </a:r>
            <a:r>
              <a:rPr lang="en-US" sz="1500" i="1">
                <a:solidFill>
                  <a:srgbClr val="0070C0"/>
                </a:solidFill>
              </a:rPr>
              <a:t> is, is de </a:t>
            </a:r>
            <a:r>
              <a:rPr lang="en-US" sz="1500" i="1" err="1">
                <a:solidFill>
                  <a:srgbClr val="0070C0"/>
                </a:solidFill>
              </a:rPr>
              <a:t>kans</a:t>
            </a:r>
            <a:r>
              <a:rPr lang="en-US" sz="1500" i="1">
                <a:solidFill>
                  <a:srgbClr val="0070C0"/>
                </a:solidFill>
              </a:rPr>
              <a:t> </a:t>
            </a:r>
            <a:r>
              <a:rPr lang="en-US" sz="1500" i="1" err="1">
                <a:solidFill>
                  <a:srgbClr val="0070C0"/>
                </a:solidFill>
              </a:rPr>
              <a:t>groter</a:t>
            </a:r>
            <a:r>
              <a:rPr lang="en-US" sz="1500" i="1">
                <a:solidFill>
                  <a:srgbClr val="0070C0"/>
                </a:solidFill>
              </a:rPr>
              <a:t> </a:t>
            </a:r>
            <a:r>
              <a:rPr lang="en-US" sz="1500" i="1" err="1">
                <a:solidFill>
                  <a:srgbClr val="0070C0"/>
                </a:solidFill>
              </a:rPr>
              <a:t>dat</a:t>
            </a:r>
            <a:r>
              <a:rPr lang="en-US" sz="1500" i="1">
                <a:solidFill>
                  <a:srgbClr val="0070C0"/>
                </a:solidFill>
              </a:rPr>
              <a:t> het </a:t>
            </a:r>
            <a:r>
              <a:rPr lang="en-US" sz="1500" i="1" err="1">
                <a:solidFill>
                  <a:srgbClr val="0070C0"/>
                </a:solidFill>
              </a:rPr>
              <a:t>i</a:t>
            </a:r>
            <a:r>
              <a:rPr lang="nl-NL" sz="1500" i="1" err="1">
                <a:solidFill>
                  <a:srgbClr val="0070C0"/>
                </a:solidFill>
              </a:rPr>
              <a:t>nitiatief</a:t>
            </a:r>
            <a:r>
              <a:rPr lang="en-US" sz="1500" i="1">
                <a:solidFill>
                  <a:srgbClr val="0070C0"/>
                </a:solidFill>
              </a:rPr>
              <a:t> </a:t>
            </a:r>
            <a:r>
              <a:rPr lang="en-US" sz="1500" i="1" err="1">
                <a:solidFill>
                  <a:srgbClr val="0070C0"/>
                </a:solidFill>
              </a:rPr>
              <a:t>meer</a:t>
            </a:r>
            <a:r>
              <a:rPr lang="en-US" sz="1500" i="1">
                <a:solidFill>
                  <a:srgbClr val="0070C0"/>
                </a:solidFill>
              </a:rPr>
              <a:t> </a:t>
            </a:r>
            <a:r>
              <a:rPr lang="en-US" sz="1500" i="1" err="1">
                <a:solidFill>
                  <a:srgbClr val="0070C0"/>
                </a:solidFill>
              </a:rPr>
              <a:t>vanuit</a:t>
            </a:r>
            <a:r>
              <a:rPr lang="en-US" sz="1500" i="1">
                <a:solidFill>
                  <a:srgbClr val="0070C0"/>
                </a:solidFill>
              </a:rPr>
              <a:t> de </a:t>
            </a:r>
            <a:r>
              <a:rPr lang="nl-NL" sz="1500" i="1">
                <a:solidFill>
                  <a:srgbClr val="0070C0"/>
                </a:solidFill>
              </a:rPr>
              <a:t>studenten</a:t>
            </a:r>
            <a:r>
              <a:rPr lang="en-US" sz="1500" i="1">
                <a:solidFill>
                  <a:srgbClr val="0070C0"/>
                </a:solidFill>
              </a:rPr>
              <a:t> </a:t>
            </a:r>
            <a:r>
              <a:rPr lang="en-US" sz="1500" i="1" err="1">
                <a:solidFill>
                  <a:srgbClr val="0070C0"/>
                </a:solidFill>
              </a:rPr>
              <a:t>zelf</a:t>
            </a:r>
            <a:r>
              <a:rPr lang="en-US" sz="1500" i="1">
                <a:solidFill>
                  <a:srgbClr val="0070C0"/>
                </a:solidFill>
              </a:rPr>
              <a:t> </a:t>
            </a:r>
            <a:r>
              <a:rPr lang="en-US" sz="1500" i="1" err="1">
                <a:solidFill>
                  <a:srgbClr val="0070C0"/>
                </a:solidFill>
              </a:rPr>
              <a:t>komt</a:t>
            </a:r>
            <a:r>
              <a:rPr lang="en-US" sz="1500" i="1">
                <a:solidFill>
                  <a:srgbClr val="0070C0"/>
                </a:solidFill>
              </a:rPr>
              <a:t>. Het </a:t>
            </a:r>
            <a:r>
              <a:rPr lang="en-US" sz="1500" i="1" err="1">
                <a:solidFill>
                  <a:srgbClr val="0070C0"/>
                </a:solidFill>
              </a:rPr>
              <a:t>moet</a:t>
            </a:r>
            <a:r>
              <a:rPr lang="en-US" sz="1500" i="1">
                <a:solidFill>
                  <a:srgbClr val="0070C0"/>
                </a:solidFill>
              </a:rPr>
              <a:t> </a:t>
            </a:r>
            <a:r>
              <a:rPr lang="en-US" sz="1500" i="1" err="1">
                <a:solidFill>
                  <a:srgbClr val="0070C0"/>
                </a:solidFill>
              </a:rPr>
              <a:t>geen</a:t>
            </a:r>
            <a:r>
              <a:rPr lang="en-US" sz="1500" i="1">
                <a:solidFill>
                  <a:srgbClr val="0070C0"/>
                </a:solidFill>
              </a:rPr>
              <a:t> </a:t>
            </a:r>
            <a:r>
              <a:rPr lang="en-US" sz="1500" i="1" err="1">
                <a:solidFill>
                  <a:srgbClr val="0070C0"/>
                </a:solidFill>
              </a:rPr>
              <a:t>losse</a:t>
            </a:r>
            <a:r>
              <a:rPr lang="en-US" sz="1500" i="1">
                <a:solidFill>
                  <a:srgbClr val="0070C0"/>
                </a:solidFill>
              </a:rPr>
              <a:t> </a:t>
            </a:r>
            <a:r>
              <a:rPr lang="en-US" sz="1500" i="1" err="1">
                <a:solidFill>
                  <a:srgbClr val="0070C0"/>
                </a:solidFill>
              </a:rPr>
              <a:t>flodder</a:t>
            </a:r>
            <a:r>
              <a:rPr lang="en-US" sz="1500" i="1">
                <a:solidFill>
                  <a:srgbClr val="0070C0"/>
                </a:solidFill>
              </a:rPr>
              <a:t> </a:t>
            </a:r>
            <a:r>
              <a:rPr lang="en-US" sz="1500" i="1" err="1">
                <a:solidFill>
                  <a:srgbClr val="0070C0"/>
                </a:solidFill>
              </a:rPr>
              <a:t>zijn</a:t>
            </a:r>
            <a:r>
              <a:rPr lang="en-US" sz="1500" i="1">
                <a:solidFill>
                  <a:srgbClr val="0070C0"/>
                </a:solidFill>
              </a:rPr>
              <a:t>. </a:t>
            </a:r>
            <a:endParaRPr lang="nl-NL" sz="1500" i="1">
              <a:solidFill>
                <a:srgbClr val="0070C0"/>
              </a:solidFill>
              <a:ea typeface="+mn-lt"/>
              <a:cs typeface="+mn-lt"/>
            </a:endParaRPr>
          </a:p>
          <a:p>
            <a:pPr algn="ctr"/>
            <a:endParaRPr lang="nl-NL" sz="1400" i="1">
              <a:solidFill>
                <a:srgbClr val="00B050"/>
              </a:solidFill>
            </a:endParaRPr>
          </a:p>
        </p:txBody>
      </p:sp>
      <p:sp>
        <p:nvSpPr>
          <p:cNvPr id="7" name="Tekstballon: rechthoek met afgeronde hoeken 6">
            <a:extLst>
              <a:ext uri="{FF2B5EF4-FFF2-40B4-BE49-F238E27FC236}">
                <a16:creationId xmlns:a16="http://schemas.microsoft.com/office/drawing/2014/main" id="{2DAF10A6-B74D-03DC-E4B5-7D5CDDF5C322}"/>
              </a:ext>
            </a:extLst>
          </p:cNvPr>
          <p:cNvSpPr/>
          <p:nvPr/>
        </p:nvSpPr>
        <p:spPr>
          <a:xfrm>
            <a:off x="6260648" y="4572612"/>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600" i="1">
                <a:solidFill>
                  <a:schemeClr val="accent6"/>
                </a:solidFill>
              </a:rPr>
              <a:t>Mijn schoolopleider heeft geholpen door ons in duo’s te verdelen. Achteraf hebben we het ook besproken en geëvalueerd.  </a:t>
            </a:r>
          </a:p>
        </p:txBody>
      </p:sp>
    </p:spTree>
    <p:extLst>
      <p:ext uri="{BB962C8B-B14F-4D97-AF65-F5344CB8AC3E}">
        <p14:creationId xmlns:p14="http://schemas.microsoft.com/office/powerpoint/2010/main" val="1094113147"/>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kstballon: rechthoek met afgeronde hoeken 19">
            <a:extLst>
              <a:ext uri="{FF2B5EF4-FFF2-40B4-BE49-F238E27FC236}">
                <a16:creationId xmlns:a16="http://schemas.microsoft.com/office/drawing/2014/main" id="{CC0D1769-69A7-8AB9-0C02-677C6A74A0C9}"/>
              </a:ext>
            </a:extLst>
          </p:cNvPr>
          <p:cNvSpPr/>
          <p:nvPr/>
        </p:nvSpPr>
        <p:spPr>
          <a:xfrm>
            <a:off x="429064" y="557493"/>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a:solidFill>
                <a:srgbClr val="0070C0"/>
              </a:solidFill>
            </a:endParaRPr>
          </a:p>
          <a:p>
            <a:pPr algn="ctr"/>
            <a:endParaRPr lang="nl-NL">
              <a:solidFill>
                <a:srgbClr val="0070C0"/>
              </a:solidFill>
            </a:endParaRPr>
          </a:p>
          <a:p>
            <a:pPr algn="ctr"/>
            <a:r>
              <a:rPr lang="nl-NL" sz="2400" i="1">
                <a:solidFill>
                  <a:srgbClr val="0070C0"/>
                </a:solidFill>
              </a:rPr>
              <a:t>Deze oriëntatiekaart dwingt je verder te kijken. </a:t>
            </a:r>
          </a:p>
          <a:p>
            <a:pPr algn="ctr"/>
            <a:r>
              <a:rPr lang="nl-NL" i="1">
                <a:solidFill>
                  <a:schemeClr val="accent6"/>
                </a:solidFill>
                <a:ea typeface="+mn-lt"/>
                <a:cs typeface="+mn-lt"/>
              </a:rPr>
              <a:t> </a:t>
            </a:r>
            <a:endParaRPr lang="nl-NL" i="1">
              <a:solidFill>
                <a:schemeClr val="accent6"/>
              </a:solidFill>
            </a:endParaRPr>
          </a:p>
          <a:p>
            <a:pPr algn="ctr"/>
            <a:endParaRPr lang="nl-NL" sz="1400" i="1">
              <a:solidFill>
                <a:srgbClr val="00B050"/>
              </a:solidFill>
            </a:endParaRPr>
          </a:p>
        </p:txBody>
      </p:sp>
      <p:sp>
        <p:nvSpPr>
          <p:cNvPr id="21" name="Tekstballon: rechthoek met afgeronde hoeken 20">
            <a:extLst>
              <a:ext uri="{FF2B5EF4-FFF2-40B4-BE49-F238E27FC236}">
                <a16:creationId xmlns:a16="http://schemas.microsoft.com/office/drawing/2014/main" id="{730B2A58-52E7-8324-EE1B-FF2118B070B2}"/>
              </a:ext>
            </a:extLst>
          </p:cNvPr>
          <p:cNvSpPr/>
          <p:nvPr/>
        </p:nvSpPr>
        <p:spPr>
          <a:xfrm>
            <a:off x="3274452" y="562373"/>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i="1">
              <a:solidFill>
                <a:schemeClr val="accent6"/>
              </a:solidFill>
              <a:ea typeface="+mn-lt"/>
              <a:cs typeface="+mn-lt"/>
            </a:endParaRPr>
          </a:p>
          <a:p>
            <a:pPr algn="ctr"/>
            <a:r>
              <a:rPr lang="nl-NL" sz="2000" i="1">
                <a:solidFill>
                  <a:schemeClr val="accent6"/>
                </a:solidFill>
                <a:ea typeface="+mn-lt"/>
                <a:cs typeface="+mn-lt"/>
              </a:rPr>
              <a:t> </a:t>
            </a:r>
            <a:r>
              <a:rPr lang="nl-NL" sz="2000" b="0" i="1">
                <a:solidFill>
                  <a:srgbClr val="FF0000"/>
                </a:solidFill>
                <a:effectLst/>
                <a:latin typeface="Aptos"/>
              </a:rPr>
              <a:t>Ik weet niet of alles haalbaar is voor </a:t>
            </a:r>
            <a:r>
              <a:rPr lang="nl-NL" sz="2000" b="0" i="1" err="1">
                <a:solidFill>
                  <a:srgbClr val="FF0000"/>
                </a:solidFill>
                <a:effectLst/>
                <a:latin typeface="Aptos"/>
              </a:rPr>
              <a:t>eerstejaars-studenten</a:t>
            </a:r>
            <a:r>
              <a:rPr lang="nl-NL" sz="2000" b="0" i="1">
                <a:solidFill>
                  <a:srgbClr val="FF0000"/>
                </a:solidFill>
                <a:effectLst/>
                <a:latin typeface="Aptos"/>
              </a:rPr>
              <a:t>.  </a:t>
            </a:r>
            <a:endParaRPr lang="nl-NL" sz="2000" i="1">
              <a:solidFill>
                <a:srgbClr val="FF0000"/>
              </a:solidFill>
              <a:latin typeface="Aptos"/>
            </a:endParaRPr>
          </a:p>
          <a:p>
            <a:pPr algn="ctr"/>
            <a:endParaRPr lang="nl-NL" i="1">
              <a:solidFill>
                <a:schemeClr val="accent6"/>
              </a:solidFill>
            </a:endParaRPr>
          </a:p>
          <a:p>
            <a:pPr algn="ctr"/>
            <a:endParaRPr lang="nl-NL" sz="1400" i="1">
              <a:solidFill>
                <a:srgbClr val="00B050"/>
              </a:solidFill>
            </a:endParaRPr>
          </a:p>
        </p:txBody>
      </p:sp>
      <p:sp>
        <p:nvSpPr>
          <p:cNvPr id="22" name="Tekstballon: rechthoek met afgeronde hoeken 21">
            <a:extLst>
              <a:ext uri="{FF2B5EF4-FFF2-40B4-BE49-F238E27FC236}">
                <a16:creationId xmlns:a16="http://schemas.microsoft.com/office/drawing/2014/main" id="{B114BA3D-ED7E-2B6B-EF2E-91A560851DE0}"/>
              </a:ext>
            </a:extLst>
          </p:cNvPr>
          <p:cNvSpPr/>
          <p:nvPr/>
        </p:nvSpPr>
        <p:spPr>
          <a:xfrm>
            <a:off x="6298642" y="4513651"/>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a:p>
          <a:p>
            <a:pPr algn="ctr"/>
            <a:endParaRPr lang="nl-NL" sz="2000" i="1">
              <a:solidFill>
                <a:schemeClr val="accent6"/>
              </a:solidFill>
            </a:endParaRPr>
          </a:p>
          <a:p>
            <a:pPr algn="ctr"/>
            <a:r>
              <a:rPr lang="nl-NL" sz="2000" i="1">
                <a:solidFill>
                  <a:srgbClr val="FF0000"/>
                </a:solidFill>
              </a:rPr>
              <a:t>Het oriënteren is lastig te combineren met andere opdrachten vanuit de opleiding.</a:t>
            </a:r>
          </a:p>
          <a:p>
            <a:pPr algn="ctr"/>
            <a:endParaRPr lang="nl-NL" i="1">
              <a:solidFill>
                <a:schemeClr val="accent6"/>
              </a:solidFill>
              <a:ea typeface="+mn-lt"/>
              <a:cs typeface="+mn-lt"/>
            </a:endParaRPr>
          </a:p>
          <a:p>
            <a:pPr algn="ctr"/>
            <a:endParaRPr lang="nl-NL" i="1">
              <a:solidFill>
                <a:schemeClr val="accent6"/>
              </a:solidFill>
            </a:endParaRPr>
          </a:p>
          <a:p>
            <a:pPr algn="ctr"/>
            <a:endParaRPr lang="nl-NL" sz="1400" i="1">
              <a:solidFill>
                <a:srgbClr val="00B050"/>
              </a:solidFill>
            </a:endParaRPr>
          </a:p>
        </p:txBody>
      </p:sp>
      <p:sp>
        <p:nvSpPr>
          <p:cNvPr id="27" name="Tekstballon: rechthoek met afgeronde hoeken 26">
            <a:extLst>
              <a:ext uri="{FF2B5EF4-FFF2-40B4-BE49-F238E27FC236}">
                <a16:creationId xmlns:a16="http://schemas.microsoft.com/office/drawing/2014/main" id="{AC712E07-BBFD-B03C-A965-51CAE84D0A8F}"/>
              </a:ext>
            </a:extLst>
          </p:cNvPr>
          <p:cNvSpPr/>
          <p:nvPr/>
        </p:nvSpPr>
        <p:spPr>
          <a:xfrm>
            <a:off x="3276466" y="2532283"/>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sz="1800" b="0" i="1">
              <a:solidFill>
                <a:schemeClr val="accent6"/>
              </a:solidFill>
              <a:effectLst/>
              <a:latin typeface="Aptos" panose="020B0004020202020204" pitchFamily="34" charset="0"/>
            </a:endParaRPr>
          </a:p>
          <a:p>
            <a:pPr algn="ctr"/>
            <a:endParaRPr lang="nl-NL" i="1">
              <a:solidFill>
                <a:schemeClr val="accent6"/>
              </a:solidFill>
              <a:latin typeface="Aptos" panose="020B0004020202020204" pitchFamily="34" charset="0"/>
            </a:endParaRPr>
          </a:p>
          <a:p>
            <a:pPr algn="ctr"/>
            <a:r>
              <a:rPr lang="nl-NL" sz="2000" b="0" i="1">
                <a:solidFill>
                  <a:schemeClr val="accent6"/>
                </a:solidFill>
                <a:effectLst/>
                <a:latin typeface="Aptos" panose="020B0004020202020204" pitchFamily="34" charset="0"/>
              </a:rPr>
              <a:t>Bespreken met medestudenten zorgt voor goede nieuwe inzichten.  </a:t>
            </a:r>
            <a:endParaRPr lang="nl-NL" sz="2000" i="1">
              <a:solidFill>
                <a:schemeClr val="accent6"/>
              </a:solidFill>
            </a:endParaRPr>
          </a:p>
          <a:p>
            <a:pPr algn="ctr"/>
            <a:endParaRPr lang="nl-NL" i="1">
              <a:solidFill>
                <a:schemeClr val="accent6"/>
              </a:solidFill>
              <a:ea typeface="+mn-lt"/>
              <a:cs typeface="+mn-lt"/>
            </a:endParaRPr>
          </a:p>
          <a:p>
            <a:pPr algn="ctr"/>
            <a:r>
              <a:rPr lang="nl-NL" sz="1800" b="0" i="0">
                <a:solidFill>
                  <a:schemeClr val="bg1"/>
                </a:solidFill>
                <a:effectLst/>
                <a:latin typeface="Aptos" panose="020B0004020202020204" pitchFamily="34" charset="0"/>
              </a:rPr>
              <a:t>.  </a:t>
            </a:r>
            <a:endParaRPr lang="nl-NL">
              <a:solidFill>
                <a:schemeClr val="bg1"/>
              </a:solidFill>
            </a:endParaRPr>
          </a:p>
          <a:p>
            <a:pPr algn="ctr"/>
            <a:endParaRPr lang="nl-NL" i="1">
              <a:solidFill>
                <a:schemeClr val="accent6"/>
              </a:solidFill>
            </a:endParaRPr>
          </a:p>
          <a:p>
            <a:pPr algn="ctr"/>
            <a:endParaRPr lang="nl-NL" sz="1400" i="1">
              <a:solidFill>
                <a:srgbClr val="00B050"/>
              </a:solidFill>
            </a:endParaRPr>
          </a:p>
        </p:txBody>
      </p:sp>
      <p:sp>
        <p:nvSpPr>
          <p:cNvPr id="28" name="Tekstballon: rechthoek met afgeronde hoeken 27">
            <a:extLst>
              <a:ext uri="{FF2B5EF4-FFF2-40B4-BE49-F238E27FC236}">
                <a16:creationId xmlns:a16="http://schemas.microsoft.com/office/drawing/2014/main" id="{8CDF3BA3-2A8E-E543-601B-1631EF0C79BE}"/>
              </a:ext>
            </a:extLst>
          </p:cNvPr>
          <p:cNvSpPr/>
          <p:nvPr/>
        </p:nvSpPr>
        <p:spPr>
          <a:xfrm>
            <a:off x="6254837" y="2532283"/>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i="1">
              <a:solidFill>
                <a:schemeClr val="accent6"/>
              </a:solidFill>
              <a:ea typeface="+mn-lt"/>
              <a:cs typeface="+mn-lt"/>
            </a:endParaRPr>
          </a:p>
          <a:p>
            <a:pPr algn="ctr"/>
            <a:r>
              <a:rPr lang="nl-NL" i="1">
                <a:solidFill>
                  <a:schemeClr val="accent6"/>
                </a:solidFill>
              </a:rPr>
              <a:t>Als er aandacht besteed wordt aan het oriënteren op de opleiding, dan komt het allemaal samen.</a:t>
            </a:r>
          </a:p>
          <a:p>
            <a:pPr algn="ctr"/>
            <a:r>
              <a:rPr lang="nl-NL" sz="1800" b="0" i="0">
                <a:solidFill>
                  <a:schemeClr val="bg1"/>
                </a:solidFill>
                <a:effectLst/>
                <a:latin typeface="Aptos"/>
              </a:rPr>
              <a:t>.  </a:t>
            </a:r>
            <a:endParaRPr lang="nl-NL">
              <a:solidFill>
                <a:schemeClr val="bg1"/>
              </a:solidFill>
              <a:latin typeface="Aptos"/>
            </a:endParaRPr>
          </a:p>
          <a:p>
            <a:pPr algn="ctr"/>
            <a:endParaRPr lang="nl-NL" i="1">
              <a:solidFill>
                <a:schemeClr val="accent6"/>
              </a:solidFill>
            </a:endParaRPr>
          </a:p>
          <a:p>
            <a:pPr algn="ctr"/>
            <a:endParaRPr lang="nl-NL" sz="1400" i="1">
              <a:solidFill>
                <a:srgbClr val="00B050"/>
              </a:solidFill>
            </a:endParaRPr>
          </a:p>
        </p:txBody>
      </p:sp>
      <p:sp>
        <p:nvSpPr>
          <p:cNvPr id="29" name="Tekstballon: rechthoek met afgeronde hoeken 28">
            <a:extLst>
              <a:ext uri="{FF2B5EF4-FFF2-40B4-BE49-F238E27FC236}">
                <a16:creationId xmlns:a16="http://schemas.microsoft.com/office/drawing/2014/main" id="{D3C21CF3-B004-A951-3654-D0601DC1022E}"/>
              </a:ext>
            </a:extLst>
          </p:cNvPr>
          <p:cNvSpPr/>
          <p:nvPr/>
        </p:nvSpPr>
        <p:spPr>
          <a:xfrm>
            <a:off x="429064" y="2535572"/>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i="1">
              <a:solidFill>
                <a:schemeClr val="accent6"/>
              </a:solidFill>
              <a:ea typeface="+mn-lt"/>
              <a:cs typeface="+mn-lt"/>
            </a:endParaRPr>
          </a:p>
          <a:p>
            <a:pPr algn="ctr"/>
            <a:r>
              <a:rPr lang="nl-NL" sz="1800" b="0" i="0">
                <a:solidFill>
                  <a:schemeClr val="bg1"/>
                </a:solidFill>
                <a:effectLst/>
                <a:latin typeface="Aptos" panose="020B0004020202020204" pitchFamily="34" charset="0"/>
              </a:rPr>
              <a:t>.</a:t>
            </a:r>
            <a:r>
              <a:rPr lang="nl-NL" sz="2000" b="0" i="1">
                <a:solidFill>
                  <a:schemeClr val="accent6"/>
                </a:solidFill>
                <a:effectLst/>
                <a:latin typeface="Aptos" panose="020B0004020202020204" pitchFamily="34" charset="0"/>
              </a:rPr>
              <a:t>  </a:t>
            </a:r>
            <a:r>
              <a:rPr lang="nl-NL" sz="2000" i="1">
                <a:solidFill>
                  <a:schemeClr val="accent6"/>
                </a:solidFill>
              </a:rPr>
              <a:t>Met deze oriëntatiekaart krijg je een algemeen beeld van de school. </a:t>
            </a:r>
          </a:p>
          <a:p>
            <a:pPr algn="ctr"/>
            <a:endParaRPr lang="nl-NL">
              <a:solidFill>
                <a:schemeClr val="bg1"/>
              </a:solidFill>
            </a:endParaRPr>
          </a:p>
          <a:p>
            <a:pPr algn="ctr"/>
            <a:endParaRPr lang="nl-NL" i="1">
              <a:solidFill>
                <a:schemeClr val="accent6"/>
              </a:solidFill>
            </a:endParaRPr>
          </a:p>
          <a:p>
            <a:pPr algn="ctr"/>
            <a:endParaRPr lang="nl-NL" sz="1400" i="1">
              <a:solidFill>
                <a:srgbClr val="00B050"/>
              </a:solidFill>
            </a:endParaRPr>
          </a:p>
        </p:txBody>
      </p:sp>
      <p:sp>
        <p:nvSpPr>
          <p:cNvPr id="30" name="Tekstballon: rechthoek met afgeronde hoeken 29">
            <a:extLst>
              <a:ext uri="{FF2B5EF4-FFF2-40B4-BE49-F238E27FC236}">
                <a16:creationId xmlns:a16="http://schemas.microsoft.com/office/drawing/2014/main" id="{9DB8C2CE-530A-F23B-77CB-F2674FCB4245}"/>
              </a:ext>
            </a:extLst>
          </p:cNvPr>
          <p:cNvSpPr/>
          <p:nvPr/>
        </p:nvSpPr>
        <p:spPr>
          <a:xfrm>
            <a:off x="9221947" y="2532283"/>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i="1">
              <a:solidFill>
                <a:schemeClr val="accent6"/>
              </a:solidFill>
            </a:endParaRPr>
          </a:p>
          <a:p>
            <a:pPr algn="ctr"/>
            <a:endParaRPr lang="nl-NL" i="1">
              <a:solidFill>
                <a:schemeClr val="accent6"/>
              </a:solidFill>
            </a:endParaRPr>
          </a:p>
          <a:p>
            <a:pPr algn="ctr"/>
            <a:r>
              <a:rPr lang="nl-NL" sz="2000" i="1">
                <a:solidFill>
                  <a:schemeClr val="accent6"/>
                </a:solidFill>
              </a:rPr>
              <a:t>Het is fijn dat je in beeld hebt wie welke taken heeft binnen de school. </a:t>
            </a:r>
          </a:p>
          <a:p>
            <a:pPr algn="ctr"/>
            <a:endParaRPr lang="nl-NL" i="1">
              <a:solidFill>
                <a:schemeClr val="accent6"/>
              </a:solidFill>
              <a:ea typeface="+mn-lt"/>
              <a:cs typeface="+mn-lt"/>
            </a:endParaRPr>
          </a:p>
          <a:p>
            <a:pPr algn="ctr"/>
            <a:endParaRPr lang="nl-NL" sz="1800" b="0" i="0">
              <a:solidFill>
                <a:schemeClr val="bg1"/>
              </a:solidFill>
              <a:effectLst/>
              <a:latin typeface="Aptos" panose="020B0004020202020204" pitchFamily="34" charset="0"/>
            </a:endParaRPr>
          </a:p>
          <a:p>
            <a:pPr algn="ctr"/>
            <a:endParaRPr lang="nl-NL" i="1">
              <a:solidFill>
                <a:schemeClr val="accent6"/>
              </a:solidFill>
            </a:endParaRPr>
          </a:p>
          <a:p>
            <a:pPr algn="ctr"/>
            <a:endParaRPr lang="nl-NL" sz="1400" i="1">
              <a:solidFill>
                <a:srgbClr val="00B050"/>
              </a:solidFill>
            </a:endParaRPr>
          </a:p>
        </p:txBody>
      </p:sp>
      <p:sp>
        <p:nvSpPr>
          <p:cNvPr id="31" name="Tekstballon: rechthoek met afgeronde hoeken 30">
            <a:extLst>
              <a:ext uri="{FF2B5EF4-FFF2-40B4-BE49-F238E27FC236}">
                <a16:creationId xmlns:a16="http://schemas.microsoft.com/office/drawing/2014/main" id="{0EB6B368-34B8-86C0-33F1-735B6DB97791}"/>
              </a:ext>
            </a:extLst>
          </p:cNvPr>
          <p:cNvSpPr/>
          <p:nvPr/>
        </p:nvSpPr>
        <p:spPr>
          <a:xfrm>
            <a:off x="9221947" y="557493"/>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i="1">
              <a:solidFill>
                <a:schemeClr val="accent6"/>
              </a:solidFill>
              <a:ea typeface="+mn-lt"/>
              <a:cs typeface="+mn-lt"/>
            </a:endParaRPr>
          </a:p>
          <a:p>
            <a:pPr algn="ctr"/>
            <a:r>
              <a:rPr lang="nl-NL" sz="2000" i="1">
                <a:solidFill>
                  <a:srgbClr val="0070C0"/>
                </a:solidFill>
              </a:rPr>
              <a:t>Als je samen onderzoekt en hier samen over praat, dan leer je met elkaar.</a:t>
            </a:r>
            <a:r>
              <a:rPr lang="nl-NL" sz="2000" b="0" i="1">
                <a:solidFill>
                  <a:schemeClr val="bg1"/>
                </a:solidFill>
                <a:effectLst/>
                <a:latin typeface="Aptos" panose="020B0004020202020204" pitchFamily="34" charset="0"/>
              </a:rPr>
              <a:t>.  </a:t>
            </a:r>
            <a:endParaRPr lang="nl-NL" sz="2000" i="1">
              <a:solidFill>
                <a:schemeClr val="bg1"/>
              </a:solidFill>
            </a:endParaRPr>
          </a:p>
          <a:p>
            <a:pPr algn="ctr"/>
            <a:endParaRPr lang="nl-NL" i="1">
              <a:solidFill>
                <a:schemeClr val="accent6"/>
              </a:solidFill>
            </a:endParaRPr>
          </a:p>
          <a:p>
            <a:pPr algn="ctr"/>
            <a:endParaRPr lang="nl-NL" sz="1400" i="1">
              <a:solidFill>
                <a:srgbClr val="00B050"/>
              </a:solidFill>
            </a:endParaRPr>
          </a:p>
        </p:txBody>
      </p:sp>
      <p:sp>
        <p:nvSpPr>
          <p:cNvPr id="32" name="Tekstballon: rechthoek met afgeronde hoeken 31">
            <a:extLst>
              <a:ext uri="{FF2B5EF4-FFF2-40B4-BE49-F238E27FC236}">
                <a16:creationId xmlns:a16="http://schemas.microsoft.com/office/drawing/2014/main" id="{0464D16A-1D9B-9D2C-8142-ED4C045D04BD}"/>
              </a:ext>
            </a:extLst>
          </p:cNvPr>
          <p:cNvSpPr/>
          <p:nvPr/>
        </p:nvSpPr>
        <p:spPr>
          <a:xfrm>
            <a:off x="432894" y="4513651"/>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i="1">
              <a:solidFill>
                <a:schemeClr val="accent6"/>
              </a:solidFill>
              <a:ea typeface="+mn-lt"/>
              <a:cs typeface="+mn-lt"/>
            </a:endParaRPr>
          </a:p>
          <a:p>
            <a:pPr algn="ctr"/>
            <a:r>
              <a:rPr lang="nl-NL" sz="1800" b="0" i="0">
                <a:solidFill>
                  <a:schemeClr val="bg1"/>
                </a:solidFill>
                <a:effectLst/>
                <a:latin typeface="Aptos" panose="020B0004020202020204" pitchFamily="34" charset="0"/>
              </a:rPr>
              <a:t>.</a:t>
            </a:r>
            <a:r>
              <a:rPr lang="nl-NL" sz="2000" b="0" i="1">
                <a:solidFill>
                  <a:schemeClr val="accent6"/>
                </a:solidFill>
                <a:effectLst/>
                <a:latin typeface="Aptos" panose="020B0004020202020204" pitchFamily="34" charset="0"/>
              </a:rPr>
              <a:t> </a:t>
            </a:r>
            <a:r>
              <a:rPr lang="nl-NL" b="0" i="1">
                <a:solidFill>
                  <a:schemeClr val="accent6"/>
                </a:solidFill>
                <a:effectLst/>
                <a:latin typeface="Aptos" panose="020B0004020202020204" pitchFamily="34" charset="0"/>
              </a:rPr>
              <a:t> Het is de valkuil dat je in het begin gaa</a:t>
            </a:r>
            <a:r>
              <a:rPr lang="nl-NL" i="1">
                <a:solidFill>
                  <a:schemeClr val="accent6"/>
                </a:solidFill>
                <a:latin typeface="Aptos" panose="020B0004020202020204" pitchFamily="34" charset="0"/>
              </a:rPr>
              <a:t>t focussen op je eigen klas, terwijl er om  je klas heen een hele school staat. </a:t>
            </a:r>
            <a:endParaRPr lang="nl-NL">
              <a:solidFill>
                <a:schemeClr val="bg1"/>
              </a:solidFill>
            </a:endParaRPr>
          </a:p>
          <a:p>
            <a:pPr algn="ctr"/>
            <a:endParaRPr lang="nl-NL" i="1">
              <a:solidFill>
                <a:schemeClr val="accent6"/>
              </a:solidFill>
            </a:endParaRPr>
          </a:p>
          <a:p>
            <a:pPr algn="ctr"/>
            <a:endParaRPr lang="nl-NL" sz="1400" i="1">
              <a:solidFill>
                <a:srgbClr val="00B050"/>
              </a:solidFill>
            </a:endParaRPr>
          </a:p>
        </p:txBody>
      </p:sp>
      <p:sp>
        <p:nvSpPr>
          <p:cNvPr id="33" name="Tekstballon: rechthoek met afgeronde hoeken 32">
            <a:extLst>
              <a:ext uri="{FF2B5EF4-FFF2-40B4-BE49-F238E27FC236}">
                <a16:creationId xmlns:a16="http://schemas.microsoft.com/office/drawing/2014/main" id="{B667B814-F061-21FF-7AD4-6AD88853C32B}"/>
              </a:ext>
            </a:extLst>
          </p:cNvPr>
          <p:cNvSpPr/>
          <p:nvPr/>
        </p:nvSpPr>
        <p:spPr>
          <a:xfrm>
            <a:off x="9217043" y="4513651"/>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sz="1600" i="1">
              <a:solidFill>
                <a:schemeClr val="accent6"/>
              </a:solidFill>
              <a:ea typeface="+mn-lt"/>
              <a:cs typeface="+mn-lt"/>
            </a:endParaRPr>
          </a:p>
          <a:p>
            <a:pPr algn="ctr"/>
            <a:endParaRPr lang="nl-NL" sz="1600" i="1">
              <a:solidFill>
                <a:schemeClr val="accent6"/>
              </a:solidFill>
              <a:ea typeface="+mn-lt"/>
              <a:cs typeface="+mn-lt"/>
            </a:endParaRPr>
          </a:p>
          <a:p>
            <a:pPr algn="ctr"/>
            <a:r>
              <a:rPr lang="nl-NL" sz="1600" i="1">
                <a:solidFill>
                  <a:schemeClr val="accent6"/>
                </a:solidFill>
                <a:ea typeface="+mn-lt"/>
                <a:cs typeface="+mn-lt"/>
              </a:rPr>
              <a:t>In plaats van mezelf op de achtergrond houden word ik uitgenodigd om vragen te stellen aan andere collega's. </a:t>
            </a:r>
          </a:p>
          <a:p>
            <a:pPr algn="ctr"/>
            <a:r>
              <a:rPr lang="nl-NL" sz="1800" b="0" i="0">
                <a:solidFill>
                  <a:schemeClr val="bg1"/>
                </a:solidFill>
                <a:effectLst/>
                <a:latin typeface="Aptos"/>
              </a:rPr>
              <a:t>.</a:t>
            </a:r>
            <a:r>
              <a:rPr lang="nl-NL" sz="2000" b="0" i="1">
                <a:solidFill>
                  <a:schemeClr val="accent6"/>
                </a:solidFill>
                <a:effectLst/>
                <a:latin typeface="Aptos"/>
              </a:rPr>
              <a:t> </a:t>
            </a:r>
            <a:r>
              <a:rPr lang="nl-NL" b="0" i="1">
                <a:solidFill>
                  <a:schemeClr val="accent6"/>
                </a:solidFill>
                <a:effectLst/>
                <a:latin typeface="Aptos"/>
              </a:rPr>
              <a:t> </a:t>
            </a:r>
            <a:endParaRPr lang="nl-NL">
              <a:solidFill>
                <a:schemeClr val="accent6"/>
              </a:solidFill>
              <a:latin typeface="Aptos"/>
            </a:endParaRPr>
          </a:p>
          <a:p>
            <a:pPr algn="ctr"/>
            <a:endParaRPr lang="nl-NL" i="1">
              <a:solidFill>
                <a:schemeClr val="accent6"/>
              </a:solidFill>
            </a:endParaRPr>
          </a:p>
          <a:p>
            <a:pPr algn="ctr"/>
            <a:endParaRPr lang="nl-NL" sz="1400" i="1">
              <a:solidFill>
                <a:srgbClr val="00B050"/>
              </a:solidFill>
            </a:endParaRPr>
          </a:p>
        </p:txBody>
      </p:sp>
      <p:sp>
        <p:nvSpPr>
          <p:cNvPr id="34" name="Tekstballon: rechthoek met afgeronde hoeken 33">
            <a:extLst>
              <a:ext uri="{FF2B5EF4-FFF2-40B4-BE49-F238E27FC236}">
                <a16:creationId xmlns:a16="http://schemas.microsoft.com/office/drawing/2014/main" id="{F52F7C49-921A-AA81-1A03-22C2FCA3A374}"/>
              </a:ext>
            </a:extLst>
          </p:cNvPr>
          <p:cNvSpPr/>
          <p:nvPr/>
        </p:nvSpPr>
        <p:spPr>
          <a:xfrm>
            <a:off x="6248199" y="557493"/>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sz="1600" i="1">
              <a:solidFill>
                <a:schemeClr val="accent6"/>
              </a:solidFill>
              <a:ea typeface="+mn-lt"/>
              <a:cs typeface="+mn-lt"/>
            </a:endParaRPr>
          </a:p>
          <a:p>
            <a:pPr algn="ctr"/>
            <a:endParaRPr lang="nl-NL" sz="1600" i="1">
              <a:solidFill>
                <a:schemeClr val="accent6"/>
              </a:solidFill>
              <a:ea typeface="+mn-lt"/>
              <a:cs typeface="+mn-lt"/>
            </a:endParaRPr>
          </a:p>
          <a:p>
            <a:pPr algn="ctr"/>
            <a:r>
              <a:rPr lang="nl-NL" sz="2000" i="1">
                <a:solidFill>
                  <a:schemeClr val="accent6"/>
                </a:solidFill>
                <a:ea typeface="+mn-lt"/>
                <a:cs typeface="+mn-lt"/>
              </a:rPr>
              <a:t>Door de oriëntatie voel ik me sneller onderdeel van het team. </a:t>
            </a:r>
          </a:p>
          <a:p>
            <a:pPr algn="ctr"/>
            <a:r>
              <a:rPr lang="nl-NL" sz="1800" b="0" i="0">
                <a:solidFill>
                  <a:schemeClr val="bg1"/>
                </a:solidFill>
                <a:effectLst/>
                <a:latin typeface="Aptos"/>
              </a:rPr>
              <a:t>.</a:t>
            </a:r>
            <a:r>
              <a:rPr lang="nl-NL" sz="2000" b="0" i="1">
                <a:solidFill>
                  <a:schemeClr val="accent6"/>
                </a:solidFill>
                <a:effectLst/>
                <a:latin typeface="Aptos"/>
              </a:rPr>
              <a:t> </a:t>
            </a:r>
            <a:r>
              <a:rPr lang="nl-NL" b="0" i="1">
                <a:solidFill>
                  <a:schemeClr val="accent6"/>
                </a:solidFill>
                <a:effectLst/>
                <a:latin typeface="Aptos"/>
              </a:rPr>
              <a:t> </a:t>
            </a:r>
            <a:endParaRPr lang="nl-NL">
              <a:solidFill>
                <a:schemeClr val="accent6"/>
              </a:solidFill>
              <a:latin typeface="Aptos"/>
            </a:endParaRPr>
          </a:p>
          <a:p>
            <a:pPr algn="ctr"/>
            <a:endParaRPr lang="nl-NL" i="1">
              <a:solidFill>
                <a:schemeClr val="accent6"/>
              </a:solidFill>
            </a:endParaRPr>
          </a:p>
          <a:p>
            <a:pPr algn="ctr"/>
            <a:endParaRPr lang="nl-NL" sz="1400" i="1">
              <a:solidFill>
                <a:srgbClr val="00B050"/>
              </a:solidFill>
            </a:endParaRPr>
          </a:p>
        </p:txBody>
      </p:sp>
      <p:sp>
        <p:nvSpPr>
          <p:cNvPr id="35" name="Tekstballon: rechthoek met afgeronde hoeken 34">
            <a:extLst>
              <a:ext uri="{FF2B5EF4-FFF2-40B4-BE49-F238E27FC236}">
                <a16:creationId xmlns:a16="http://schemas.microsoft.com/office/drawing/2014/main" id="{974C66D8-8344-BE73-70CA-0B6FA1C91720}"/>
              </a:ext>
            </a:extLst>
          </p:cNvPr>
          <p:cNvSpPr/>
          <p:nvPr/>
        </p:nvSpPr>
        <p:spPr>
          <a:xfrm>
            <a:off x="3274452" y="4513651"/>
            <a:ext cx="2618908" cy="1800404"/>
          </a:xfrm>
          <a:prstGeom prst="wedgeRoundRectCallout">
            <a:avLst>
              <a:gd name="adj1" fmla="val -19700"/>
              <a:gd name="adj2" fmla="val 49522"/>
              <a:gd name="adj3" fmla="val 16667"/>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nl-NL" i="1">
              <a:solidFill>
                <a:schemeClr val="accent6"/>
              </a:solidFill>
              <a:ea typeface="+mn-lt"/>
              <a:cs typeface="+mn-lt"/>
            </a:endParaRPr>
          </a:p>
          <a:p>
            <a:pPr algn="ctr"/>
            <a:endParaRPr lang="nl-NL" sz="1600" i="1">
              <a:solidFill>
                <a:schemeClr val="accent6"/>
              </a:solidFill>
              <a:ea typeface="+mn-lt"/>
              <a:cs typeface="+mn-lt"/>
            </a:endParaRPr>
          </a:p>
          <a:p>
            <a:pPr algn="ctr"/>
            <a:endParaRPr lang="nl-NL" sz="1500" b="0" i="1">
              <a:solidFill>
                <a:srgbClr val="0070C0"/>
              </a:solidFill>
              <a:effectLst/>
              <a:latin typeface="Aptos" panose="020B0004020202020204" pitchFamily="34" charset="0"/>
            </a:endParaRPr>
          </a:p>
          <a:p>
            <a:pPr algn="ctr"/>
            <a:r>
              <a:rPr lang="nl-NL" sz="1500" i="1">
                <a:solidFill>
                  <a:srgbClr val="0070C0"/>
                </a:solidFill>
                <a:latin typeface="Aptos" panose="020B0004020202020204" pitchFamily="34" charset="0"/>
              </a:rPr>
              <a:t>O</a:t>
            </a:r>
            <a:r>
              <a:rPr lang="nl-NL" sz="1500" b="0" i="1">
                <a:solidFill>
                  <a:srgbClr val="0070C0"/>
                </a:solidFill>
                <a:effectLst/>
                <a:latin typeface="Aptos" panose="020B0004020202020204" pitchFamily="34" charset="0"/>
              </a:rPr>
              <a:t>p deze manier maken studenten een vliegende start, zodat ze zich open en vrij voelen binnen de school en merken wie wij zijn juist ook op de werkvloer. </a:t>
            </a:r>
            <a:r>
              <a:rPr lang="nl-NL" sz="1600" b="0" i="0">
                <a:solidFill>
                  <a:srgbClr val="000000"/>
                </a:solidFill>
                <a:effectLst/>
                <a:latin typeface="Aptos" panose="020B0004020202020204" pitchFamily="34" charset="0"/>
              </a:rPr>
              <a:t> </a:t>
            </a:r>
            <a:endParaRPr lang="nl-NL" sz="1600">
              <a:latin typeface="Aptos"/>
            </a:endParaRPr>
          </a:p>
          <a:p>
            <a:pPr algn="ctr"/>
            <a:r>
              <a:rPr lang="nl-NL" sz="1800" b="0" i="0">
                <a:solidFill>
                  <a:schemeClr val="bg1"/>
                </a:solidFill>
                <a:effectLst/>
                <a:latin typeface="Aptos"/>
              </a:rPr>
              <a:t>.</a:t>
            </a:r>
            <a:r>
              <a:rPr lang="nl-NL" sz="2000" b="0" i="1">
                <a:solidFill>
                  <a:schemeClr val="accent6"/>
                </a:solidFill>
                <a:effectLst/>
                <a:latin typeface="Aptos"/>
              </a:rPr>
              <a:t> </a:t>
            </a:r>
            <a:r>
              <a:rPr lang="nl-NL" b="0" i="1">
                <a:solidFill>
                  <a:schemeClr val="accent6"/>
                </a:solidFill>
                <a:effectLst/>
                <a:latin typeface="Aptos"/>
              </a:rPr>
              <a:t> </a:t>
            </a:r>
            <a:endParaRPr lang="nl-NL">
              <a:solidFill>
                <a:schemeClr val="accent6"/>
              </a:solidFill>
              <a:latin typeface="Aptos"/>
            </a:endParaRPr>
          </a:p>
          <a:p>
            <a:pPr algn="ctr"/>
            <a:endParaRPr lang="nl-NL" i="1">
              <a:solidFill>
                <a:schemeClr val="accent6"/>
              </a:solidFill>
            </a:endParaRPr>
          </a:p>
          <a:p>
            <a:pPr algn="ctr"/>
            <a:endParaRPr lang="nl-NL" sz="1400" i="1">
              <a:solidFill>
                <a:srgbClr val="00B050"/>
              </a:solidFill>
            </a:endParaRPr>
          </a:p>
        </p:txBody>
      </p:sp>
    </p:spTree>
    <p:extLst>
      <p:ext uri="{BB962C8B-B14F-4D97-AF65-F5344CB8AC3E}">
        <p14:creationId xmlns:p14="http://schemas.microsoft.com/office/powerpoint/2010/main" val="336427690"/>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5ECD24C-403F-408D-AD5A-69F2B8612F42}"/>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4873571-2DC3-B140-1A54-9DB1F43070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ABAA18B-D571-F3A8-3AEF-63391110CC39}"/>
              </a:ext>
            </a:extLst>
          </p:cNvPr>
          <p:cNvSpPr>
            <a:spLocks noGrp="1"/>
          </p:cNvSpPr>
          <p:nvPr>
            <p:ph type="title"/>
          </p:nvPr>
        </p:nvSpPr>
        <p:spPr>
          <a:xfrm>
            <a:off x="647132" y="1295231"/>
            <a:ext cx="5895178" cy="3807446"/>
          </a:xfrm>
        </p:spPr>
        <p:txBody>
          <a:bodyPr vert="horz" lIns="91440" tIns="45720" rIns="91440" bIns="45720" rtlCol="0" anchor="b">
            <a:normAutofit/>
          </a:bodyPr>
          <a:lstStyle/>
          <a:p>
            <a:r>
              <a:rPr lang="en-US" sz="6600" kern="1200" err="1">
                <a:solidFill>
                  <a:schemeClr val="tx1"/>
                </a:solidFill>
                <a:latin typeface="+mj-lt"/>
                <a:ea typeface="+mj-ea"/>
                <a:cs typeface="+mj-cs"/>
              </a:rPr>
              <a:t>Conclusies</a:t>
            </a:r>
            <a:endParaRPr lang="en-US" sz="6600" kern="1200">
              <a:solidFill>
                <a:schemeClr val="tx1"/>
              </a:solidFill>
              <a:latin typeface="+mj-lt"/>
              <a:ea typeface="+mj-ea"/>
              <a:cs typeface="+mj-cs"/>
            </a:endParaRPr>
          </a:p>
        </p:txBody>
      </p:sp>
      <p:sp>
        <p:nvSpPr>
          <p:cNvPr id="9" name="Freeform: Shape 8">
            <a:extLst>
              <a:ext uri="{FF2B5EF4-FFF2-40B4-BE49-F238E27FC236}">
                <a16:creationId xmlns:a16="http://schemas.microsoft.com/office/drawing/2014/main" id="{355483DD-9CD9-FE94-6D04-9E17E4BCEE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7082" y="0"/>
            <a:ext cx="4884918" cy="6858000"/>
          </a:xfrm>
          <a:custGeom>
            <a:avLst/>
            <a:gdLst>
              <a:gd name="connsiteX0" fmla="*/ 1097203 w 4884918"/>
              <a:gd name="connsiteY0" fmla="*/ 0 h 6858000"/>
              <a:gd name="connsiteX1" fmla="*/ 1154155 w 4884918"/>
              <a:gd name="connsiteY1" fmla="*/ 0 h 6858000"/>
              <a:gd name="connsiteX2" fmla="*/ 972305 w 4884918"/>
              <a:gd name="connsiteY2" fmla="*/ 343212 h 6858000"/>
              <a:gd name="connsiteX3" fmla="*/ 780524 w 4884918"/>
              <a:gd name="connsiteY3" fmla="*/ 761067 h 6858000"/>
              <a:gd name="connsiteX4" fmla="*/ 737045 w 4884918"/>
              <a:gd name="connsiteY4" fmla="*/ 865164 h 6858000"/>
              <a:gd name="connsiteX5" fmla="*/ 762322 w 4884918"/>
              <a:gd name="connsiteY5" fmla="*/ 830676 h 6858000"/>
              <a:gd name="connsiteX6" fmla="*/ 1118805 w 4884918"/>
              <a:gd name="connsiteY6" fmla="*/ 160440 h 6858000"/>
              <a:gd name="connsiteX7" fmla="*/ 1221640 w 4884918"/>
              <a:gd name="connsiteY7" fmla="*/ 0 h 6858000"/>
              <a:gd name="connsiteX8" fmla="*/ 4884918 w 4884918"/>
              <a:gd name="connsiteY8" fmla="*/ 0 h 6858000"/>
              <a:gd name="connsiteX9" fmla="*/ 4884918 w 4884918"/>
              <a:gd name="connsiteY9" fmla="*/ 6857999 h 6858000"/>
              <a:gd name="connsiteX10" fmla="*/ 4884918 w 4884918"/>
              <a:gd name="connsiteY10" fmla="*/ 6858000 h 6858000"/>
              <a:gd name="connsiteX11" fmla="*/ 704817 w 4884918"/>
              <a:gd name="connsiteY11" fmla="*/ 6858000 h 6858000"/>
              <a:gd name="connsiteX12" fmla="*/ 618717 w 4884918"/>
              <a:gd name="connsiteY12" fmla="*/ 6672538 h 6858000"/>
              <a:gd name="connsiteX13" fmla="*/ 309324 w 4884918"/>
              <a:gd name="connsiteY13" fmla="*/ 5833618 h 6858000"/>
              <a:gd name="connsiteX14" fmla="*/ 209850 w 4884918"/>
              <a:gd name="connsiteY14" fmla="*/ 5484180 h 6858000"/>
              <a:gd name="connsiteX15" fmla="*/ 211619 w 4884918"/>
              <a:gd name="connsiteY15" fmla="*/ 5517653 h 6858000"/>
              <a:gd name="connsiteX16" fmla="*/ 361778 w 4884918"/>
              <a:gd name="connsiteY16" fmla="*/ 6145524 h 6858000"/>
              <a:gd name="connsiteX17" fmla="*/ 591356 w 4884918"/>
              <a:gd name="connsiteY17" fmla="*/ 6843306 h 6858000"/>
              <a:gd name="connsiteX18" fmla="*/ 597415 w 4884918"/>
              <a:gd name="connsiteY18" fmla="*/ 6858000 h 6858000"/>
              <a:gd name="connsiteX19" fmla="*/ 545224 w 4884918"/>
              <a:gd name="connsiteY19" fmla="*/ 6858000 h 6858000"/>
              <a:gd name="connsiteX20" fmla="*/ 533604 w 4884918"/>
              <a:gd name="connsiteY20" fmla="*/ 6830072 h 6858000"/>
              <a:gd name="connsiteX21" fmla="*/ 169657 w 4884918"/>
              <a:gd name="connsiteY21" fmla="*/ 5556577 h 6858000"/>
              <a:gd name="connsiteX22" fmla="*/ 12169 w 4884918"/>
              <a:gd name="connsiteY22" fmla="*/ 4362835 h 6858000"/>
              <a:gd name="connsiteX23" fmla="*/ 46168 w 4884918"/>
              <a:gd name="connsiteY23" fmla="*/ 3338487 h 6858000"/>
              <a:gd name="connsiteX24" fmla="*/ 490574 w 4884918"/>
              <a:gd name="connsiteY24" fmla="*/ 1381078 h 6858000"/>
              <a:gd name="connsiteX25" fmla="*/ 984701 w 4884918"/>
              <a:gd name="connsiteY25" fmla="*/ 2082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884918" h="6858000">
                <a:moveTo>
                  <a:pt x="1097203" y="0"/>
                </a:moveTo>
                <a:lnTo>
                  <a:pt x="1154155" y="0"/>
                </a:lnTo>
                <a:lnTo>
                  <a:pt x="972305" y="343212"/>
                </a:lnTo>
                <a:cubicBezTo>
                  <a:pt x="904739" y="480367"/>
                  <a:pt x="840941" y="619727"/>
                  <a:pt x="780524" y="761067"/>
                </a:cubicBezTo>
                <a:cubicBezTo>
                  <a:pt x="765737" y="795681"/>
                  <a:pt x="751579" y="830550"/>
                  <a:pt x="737045" y="865164"/>
                </a:cubicBezTo>
                <a:cubicBezTo>
                  <a:pt x="748306" y="856057"/>
                  <a:pt x="757014" y="844174"/>
                  <a:pt x="762322" y="830676"/>
                </a:cubicBezTo>
                <a:cubicBezTo>
                  <a:pt x="870201" y="600612"/>
                  <a:pt x="988539" y="376889"/>
                  <a:pt x="1118805" y="160440"/>
                </a:cubicBezTo>
                <a:lnTo>
                  <a:pt x="1221640" y="0"/>
                </a:lnTo>
                <a:lnTo>
                  <a:pt x="4884918" y="0"/>
                </a:lnTo>
                <a:lnTo>
                  <a:pt x="4884918" y="6857999"/>
                </a:lnTo>
                <a:lnTo>
                  <a:pt x="4884918" y="6858000"/>
                </a:lnTo>
                <a:lnTo>
                  <a:pt x="704817" y="6858000"/>
                </a:lnTo>
                <a:lnTo>
                  <a:pt x="618717" y="6672538"/>
                </a:lnTo>
                <a:cubicBezTo>
                  <a:pt x="501618" y="6400947"/>
                  <a:pt x="398622" y="6121213"/>
                  <a:pt x="309324" y="5833618"/>
                </a:cubicBezTo>
                <a:cubicBezTo>
                  <a:pt x="275071" y="5723183"/>
                  <a:pt x="246125" y="5611225"/>
                  <a:pt x="209850" y="5484180"/>
                </a:cubicBezTo>
                <a:cubicBezTo>
                  <a:pt x="209859" y="5495363"/>
                  <a:pt x="210448" y="5506534"/>
                  <a:pt x="211619" y="5517653"/>
                </a:cubicBezTo>
                <a:cubicBezTo>
                  <a:pt x="261166" y="5727113"/>
                  <a:pt x="303888" y="5938474"/>
                  <a:pt x="361778" y="6145524"/>
                </a:cubicBezTo>
                <a:cubicBezTo>
                  <a:pt x="428356" y="6383258"/>
                  <a:pt x="504422" y="6616111"/>
                  <a:pt x="591356" y="6843306"/>
                </a:cubicBezTo>
                <a:lnTo>
                  <a:pt x="597415" y="6858000"/>
                </a:lnTo>
                <a:lnTo>
                  <a:pt x="545224" y="6858000"/>
                </a:lnTo>
                <a:lnTo>
                  <a:pt x="533604" y="6830072"/>
                </a:lnTo>
                <a:cubicBezTo>
                  <a:pt x="376384" y="6416985"/>
                  <a:pt x="257344" y="5991917"/>
                  <a:pt x="169657" y="5556577"/>
                </a:cubicBezTo>
                <a:cubicBezTo>
                  <a:pt x="90154" y="5162256"/>
                  <a:pt x="43261" y="4763750"/>
                  <a:pt x="12169" y="4362835"/>
                </a:cubicBezTo>
                <a:cubicBezTo>
                  <a:pt x="-14122" y="4019865"/>
                  <a:pt x="4458" y="3679429"/>
                  <a:pt x="46168" y="3338487"/>
                </a:cubicBezTo>
                <a:cubicBezTo>
                  <a:pt x="125796" y="2672248"/>
                  <a:pt x="274744" y="2016203"/>
                  <a:pt x="490574" y="1381078"/>
                </a:cubicBezTo>
                <a:cubicBezTo>
                  <a:pt x="629230" y="976550"/>
                  <a:pt x="791584" y="584320"/>
                  <a:pt x="984701" y="208241"/>
                </a:cubicBezTo>
                <a:close/>
              </a:path>
            </a:pathLst>
          </a:custGeom>
          <a:solidFill>
            <a:schemeClr val="accent2"/>
          </a:solidFill>
          <a:ln w="6857" cap="flat">
            <a:noFill/>
            <a:prstDash val="solid"/>
            <a:miter/>
          </a:ln>
        </p:spPr>
        <p:txBody>
          <a:bodyPr wrap="square" rtlCol="0" anchor="ctr">
            <a:noAutofit/>
          </a:bodyPr>
          <a:lstStyle/>
          <a:p>
            <a:endParaRPr lang="en-US"/>
          </a:p>
        </p:txBody>
      </p:sp>
      <p:sp>
        <p:nvSpPr>
          <p:cNvPr id="11" name="sketch line">
            <a:extLst>
              <a:ext uri="{FF2B5EF4-FFF2-40B4-BE49-F238E27FC236}">
                <a16:creationId xmlns:a16="http://schemas.microsoft.com/office/drawing/2014/main" id="{E5672565-42A4-1FAC-AFDD-01C30C15DD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180" y="5439978"/>
            <a:ext cx="5897880" cy="18288"/>
          </a:xfrm>
          <a:custGeom>
            <a:avLst/>
            <a:gdLst>
              <a:gd name="connsiteX0" fmla="*/ 0 w 5897880"/>
              <a:gd name="connsiteY0" fmla="*/ 0 h 18288"/>
              <a:gd name="connsiteX1" fmla="*/ 537362 w 5897880"/>
              <a:gd name="connsiteY1" fmla="*/ 0 h 18288"/>
              <a:gd name="connsiteX2" fmla="*/ 1133704 w 5897880"/>
              <a:gd name="connsiteY2" fmla="*/ 0 h 18288"/>
              <a:gd name="connsiteX3" fmla="*/ 1671066 w 5897880"/>
              <a:gd name="connsiteY3" fmla="*/ 0 h 18288"/>
              <a:gd name="connsiteX4" fmla="*/ 2385365 w 5897880"/>
              <a:gd name="connsiteY4" fmla="*/ 0 h 18288"/>
              <a:gd name="connsiteX5" fmla="*/ 3040685 w 5897880"/>
              <a:gd name="connsiteY5" fmla="*/ 0 h 18288"/>
              <a:gd name="connsiteX6" fmla="*/ 3696005 w 5897880"/>
              <a:gd name="connsiteY6" fmla="*/ 0 h 18288"/>
              <a:gd name="connsiteX7" fmla="*/ 4469282 w 5897880"/>
              <a:gd name="connsiteY7" fmla="*/ 0 h 18288"/>
              <a:gd name="connsiteX8" fmla="*/ 5183581 w 5897880"/>
              <a:gd name="connsiteY8" fmla="*/ 0 h 18288"/>
              <a:gd name="connsiteX9" fmla="*/ 5897880 w 5897880"/>
              <a:gd name="connsiteY9" fmla="*/ 0 h 18288"/>
              <a:gd name="connsiteX10" fmla="*/ 5897880 w 5897880"/>
              <a:gd name="connsiteY10" fmla="*/ 18288 h 18288"/>
              <a:gd name="connsiteX11" fmla="*/ 5419496 w 5897880"/>
              <a:gd name="connsiteY11" fmla="*/ 18288 h 18288"/>
              <a:gd name="connsiteX12" fmla="*/ 4882134 w 5897880"/>
              <a:gd name="connsiteY12" fmla="*/ 18288 h 18288"/>
              <a:gd name="connsiteX13" fmla="*/ 4167835 w 5897880"/>
              <a:gd name="connsiteY13" fmla="*/ 18288 h 18288"/>
              <a:gd name="connsiteX14" fmla="*/ 3394558 w 5897880"/>
              <a:gd name="connsiteY14" fmla="*/ 18288 h 18288"/>
              <a:gd name="connsiteX15" fmla="*/ 2798216 w 5897880"/>
              <a:gd name="connsiteY15" fmla="*/ 18288 h 18288"/>
              <a:gd name="connsiteX16" fmla="*/ 2024939 w 5897880"/>
              <a:gd name="connsiteY16" fmla="*/ 18288 h 18288"/>
              <a:gd name="connsiteX17" fmla="*/ 1487576 w 5897880"/>
              <a:gd name="connsiteY17" fmla="*/ 18288 h 18288"/>
              <a:gd name="connsiteX18" fmla="*/ 1009193 w 5897880"/>
              <a:gd name="connsiteY18" fmla="*/ 18288 h 18288"/>
              <a:gd name="connsiteX19" fmla="*/ 0 w 5897880"/>
              <a:gd name="connsiteY19" fmla="*/ 18288 h 18288"/>
              <a:gd name="connsiteX20" fmla="*/ 0 w 5897880"/>
              <a:gd name="connsiteY2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897880" h="18288" fill="none" extrusionOk="0">
                <a:moveTo>
                  <a:pt x="0" y="0"/>
                </a:moveTo>
                <a:cubicBezTo>
                  <a:pt x="232564" y="21549"/>
                  <a:pt x="389747" y="7320"/>
                  <a:pt x="537362" y="0"/>
                </a:cubicBezTo>
                <a:cubicBezTo>
                  <a:pt x="684977" y="-7320"/>
                  <a:pt x="894159" y="-7726"/>
                  <a:pt x="1133704" y="0"/>
                </a:cubicBezTo>
                <a:cubicBezTo>
                  <a:pt x="1373249" y="7726"/>
                  <a:pt x="1440352" y="-304"/>
                  <a:pt x="1671066" y="0"/>
                </a:cubicBezTo>
                <a:cubicBezTo>
                  <a:pt x="1901780" y="304"/>
                  <a:pt x="2091497" y="765"/>
                  <a:pt x="2385365" y="0"/>
                </a:cubicBezTo>
                <a:cubicBezTo>
                  <a:pt x="2679233" y="-765"/>
                  <a:pt x="2762926" y="2802"/>
                  <a:pt x="3040685" y="0"/>
                </a:cubicBezTo>
                <a:cubicBezTo>
                  <a:pt x="3318444" y="-2802"/>
                  <a:pt x="3409726" y="9093"/>
                  <a:pt x="3696005" y="0"/>
                </a:cubicBezTo>
                <a:cubicBezTo>
                  <a:pt x="3982284" y="-9093"/>
                  <a:pt x="4087272" y="27119"/>
                  <a:pt x="4469282" y="0"/>
                </a:cubicBezTo>
                <a:cubicBezTo>
                  <a:pt x="4851292" y="-27119"/>
                  <a:pt x="4924835" y="26473"/>
                  <a:pt x="5183581" y="0"/>
                </a:cubicBezTo>
                <a:cubicBezTo>
                  <a:pt x="5442327" y="-26473"/>
                  <a:pt x="5598463" y="7328"/>
                  <a:pt x="5897880" y="0"/>
                </a:cubicBezTo>
                <a:cubicBezTo>
                  <a:pt x="5898259" y="7355"/>
                  <a:pt x="5898164" y="10249"/>
                  <a:pt x="5897880" y="18288"/>
                </a:cubicBezTo>
                <a:cubicBezTo>
                  <a:pt x="5682742" y="31268"/>
                  <a:pt x="5520014" y="14700"/>
                  <a:pt x="5419496" y="18288"/>
                </a:cubicBezTo>
                <a:cubicBezTo>
                  <a:pt x="5318978" y="21876"/>
                  <a:pt x="5012864" y="-2446"/>
                  <a:pt x="4882134" y="18288"/>
                </a:cubicBezTo>
                <a:cubicBezTo>
                  <a:pt x="4751404" y="39022"/>
                  <a:pt x="4313676" y="-3937"/>
                  <a:pt x="4167835" y="18288"/>
                </a:cubicBezTo>
                <a:cubicBezTo>
                  <a:pt x="4021994" y="40513"/>
                  <a:pt x="3715729" y="50049"/>
                  <a:pt x="3394558" y="18288"/>
                </a:cubicBezTo>
                <a:cubicBezTo>
                  <a:pt x="3073387" y="-13473"/>
                  <a:pt x="3093227" y="29828"/>
                  <a:pt x="2798216" y="18288"/>
                </a:cubicBezTo>
                <a:cubicBezTo>
                  <a:pt x="2503205" y="6748"/>
                  <a:pt x="2297615" y="22459"/>
                  <a:pt x="2024939" y="18288"/>
                </a:cubicBezTo>
                <a:cubicBezTo>
                  <a:pt x="1752263" y="14117"/>
                  <a:pt x="1629814" y="-5485"/>
                  <a:pt x="1487576" y="18288"/>
                </a:cubicBezTo>
                <a:cubicBezTo>
                  <a:pt x="1345338" y="42061"/>
                  <a:pt x="1238885" y="15810"/>
                  <a:pt x="1009193" y="18288"/>
                </a:cubicBezTo>
                <a:cubicBezTo>
                  <a:pt x="779501" y="20766"/>
                  <a:pt x="441829" y="-24679"/>
                  <a:pt x="0" y="18288"/>
                </a:cubicBezTo>
                <a:cubicBezTo>
                  <a:pt x="-384" y="12702"/>
                  <a:pt x="-513" y="4636"/>
                  <a:pt x="0" y="0"/>
                </a:cubicBezTo>
                <a:close/>
              </a:path>
              <a:path w="5897880" h="18288" stroke="0" extrusionOk="0">
                <a:moveTo>
                  <a:pt x="0" y="0"/>
                </a:moveTo>
                <a:cubicBezTo>
                  <a:pt x="196299" y="-26676"/>
                  <a:pt x="463834" y="6738"/>
                  <a:pt x="596341" y="0"/>
                </a:cubicBezTo>
                <a:cubicBezTo>
                  <a:pt x="728848" y="-6738"/>
                  <a:pt x="857267" y="1845"/>
                  <a:pt x="1074725" y="0"/>
                </a:cubicBezTo>
                <a:cubicBezTo>
                  <a:pt x="1292183" y="-1845"/>
                  <a:pt x="1545672" y="3744"/>
                  <a:pt x="1848002" y="0"/>
                </a:cubicBezTo>
                <a:cubicBezTo>
                  <a:pt x="2150332" y="-3744"/>
                  <a:pt x="2306688" y="-14526"/>
                  <a:pt x="2444344" y="0"/>
                </a:cubicBezTo>
                <a:cubicBezTo>
                  <a:pt x="2582000" y="14526"/>
                  <a:pt x="2761095" y="-11862"/>
                  <a:pt x="3040685" y="0"/>
                </a:cubicBezTo>
                <a:cubicBezTo>
                  <a:pt x="3320275" y="11862"/>
                  <a:pt x="3622320" y="-32867"/>
                  <a:pt x="3813962" y="0"/>
                </a:cubicBezTo>
                <a:cubicBezTo>
                  <a:pt x="4005604" y="32867"/>
                  <a:pt x="4117810" y="-10778"/>
                  <a:pt x="4351325" y="0"/>
                </a:cubicBezTo>
                <a:cubicBezTo>
                  <a:pt x="4584840" y="10778"/>
                  <a:pt x="4963783" y="-32384"/>
                  <a:pt x="5124602" y="0"/>
                </a:cubicBezTo>
                <a:cubicBezTo>
                  <a:pt x="5285421" y="32384"/>
                  <a:pt x="5705238" y="-29538"/>
                  <a:pt x="5897880" y="0"/>
                </a:cubicBezTo>
                <a:cubicBezTo>
                  <a:pt x="5898220" y="5688"/>
                  <a:pt x="5897711" y="13142"/>
                  <a:pt x="5897880" y="18288"/>
                </a:cubicBezTo>
                <a:cubicBezTo>
                  <a:pt x="5630425" y="-1425"/>
                  <a:pt x="5532865" y="12244"/>
                  <a:pt x="5242560" y="18288"/>
                </a:cubicBezTo>
                <a:cubicBezTo>
                  <a:pt x="4952255" y="24332"/>
                  <a:pt x="4783060" y="5748"/>
                  <a:pt x="4646219" y="18288"/>
                </a:cubicBezTo>
                <a:cubicBezTo>
                  <a:pt x="4509378" y="30828"/>
                  <a:pt x="4163771" y="-13995"/>
                  <a:pt x="3872941" y="18288"/>
                </a:cubicBezTo>
                <a:cubicBezTo>
                  <a:pt x="3582111" y="50571"/>
                  <a:pt x="3362704" y="-1402"/>
                  <a:pt x="3099664" y="18288"/>
                </a:cubicBezTo>
                <a:cubicBezTo>
                  <a:pt x="2836624" y="37978"/>
                  <a:pt x="2747441" y="19657"/>
                  <a:pt x="2562301" y="18288"/>
                </a:cubicBezTo>
                <a:cubicBezTo>
                  <a:pt x="2377161" y="16919"/>
                  <a:pt x="2104946" y="21735"/>
                  <a:pt x="1906981" y="18288"/>
                </a:cubicBezTo>
                <a:cubicBezTo>
                  <a:pt x="1709016" y="14841"/>
                  <a:pt x="1304654" y="-2323"/>
                  <a:pt x="1133704" y="18288"/>
                </a:cubicBezTo>
                <a:cubicBezTo>
                  <a:pt x="962754" y="38899"/>
                  <a:pt x="457048" y="2985"/>
                  <a:pt x="0" y="18288"/>
                </a:cubicBezTo>
                <a:cubicBezTo>
                  <a:pt x="-478" y="10520"/>
                  <a:pt x="210" y="5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ketch line 2">
            <a:extLst>
              <a:ext uri="{FF2B5EF4-FFF2-40B4-BE49-F238E27FC236}">
                <a16:creationId xmlns:a16="http://schemas.microsoft.com/office/drawing/2014/main" id="{18EC7394-61DF-2E36-7C1C-AEBAA51F3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0653" y="5626353"/>
            <a:ext cx="3479619" cy="18288"/>
          </a:xfrm>
          <a:custGeom>
            <a:avLst/>
            <a:gdLst>
              <a:gd name="connsiteX0" fmla="*/ 0 w 3479619"/>
              <a:gd name="connsiteY0" fmla="*/ 0 h 18288"/>
              <a:gd name="connsiteX1" fmla="*/ 661128 w 3479619"/>
              <a:gd name="connsiteY1" fmla="*/ 0 h 18288"/>
              <a:gd name="connsiteX2" fmla="*/ 1357051 w 3479619"/>
              <a:gd name="connsiteY2" fmla="*/ 0 h 18288"/>
              <a:gd name="connsiteX3" fmla="*/ 2087771 w 3479619"/>
              <a:gd name="connsiteY3" fmla="*/ 0 h 18288"/>
              <a:gd name="connsiteX4" fmla="*/ 2818491 w 3479619"/>
              <a:gd name="connsiteY4" fmla="*/ 0 h 18288"/>
              <a:gd name="connsiteX5" fmla="*/ 3479619 w 3479619"/>
              <a:gd name="connsiteY5" fmla="*/ 0 h 18288"/>
              <a:gd name="connsiteX6" fmla="*/ 3479619 w 3479619"/>
              <a:gd name="connsiteY6" fmla="*/ 18288 h 18288"/>
              <a:gd name="connsiteX7" fmla="*/ 2714103 w 3479619"/>
              <a:gd name="connsiteY7" fmla="*/ 18288 h 18288"/>
              <a:gd name="connsiteX8" fmla="*/ 1948587 w 3479619"/>
              <a:gd name="connsiteY8" fmla="*/ 18288 h 18288"/>
              <a:gd name="connsiteX9" fmla="*/ 1252663 w 3479619"/>
              <a:gd name="connsiteY9" fmla="*/ 18288 h 18288"/>
              <a:gd name="connsiteX10" fmla="*/ 0 w 3479619"/>
              <a:gd name="connsiteY10" fmla="*/ 18288 h 18288"/>
              <a:gd name="connsiteX11" fmla="*/ 0 w 3479619"/>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79619" h="18288" fill="none" extrusionOk="0">
                <a:moveTo>
                  <a:pt x="0" y="0"/>
                </a:moveTo>
                <a:cubicBezTo>
                  <a:pt x="178395" y="-3637"/>
                  <a:pt x="368619" y="-28254"/>
                  <a:pt x="661128" y="0"/>
                </a:cubicBezTo>
                <a:cubicBezTo>
                  <a:pt x="953637" y="28254"/>
                  <a:pt x="1022982" y="-4416"/>
                  <a:pt x="1357051" y="0"/>
                </a:cubicBezTo>
                <a:cubicBezTo>
                  <a:pt x="1691120" y="4416"/>
                  <a:pt x="1729558" y="27777"/>
                  <a:pt x="2087771" y="0"/>
                </a:cubicBezTo>
                <a:cubicBezTo>
                  <a:pt x="2445984" y="-27777"/>
                  <a:pt x="2592094" y="4429"/>
                  <a:pt x="2818491" y="0"/>
                </a:cubicBezTo>
                <a:cubicBezTo>
                  <a:pt x="3044888" y="-4429"/>
                  <a:pt x="3204567" y="26471"/>
                  <a:pt x="3479619" y="0"/>
                </a:cubicBezTo>
                <a:cubicBezTo>
                  <a:pt x="3478910" y="8157"/>
                  <a:pt x="3479206" y="12125"/>
                  <a:pt x="3479619" y="18288"/>
                </a:cubicBezTo>
                <a:cubicBezTo>
                  <a:pt x="3315855" y="-2963"/>
                  <a:pt x="3094885" y="26965"/>
                  <a:pt x="2714103" y="18288"/>
                </a:cubicBezTo>
                <a:cubicBezTo>
                  <a:pt x="2333321" y="9611"/>
                  <a:pt x="2260528" y="-15335"/>
                  <a:pt x="1948587" y="18288"/>
                </a:cubicBezTo>
                <a:cubicBezTo>
                  <a:pt x="1636646" y="51911"/>
                  <a:pt x="1489816" y="46369"/>
                  <a:pt x="1252663" y="18288"/>
                </a:cubicBezTo>
                <a:cubicBezTo>
                  <a:pt x="1015510" y="-9793"/>
                  <a:pt x="519812" y="-12177"/>
                  <a:pt x="0" y="18288"/>
                </a:cubicBezTo>
                <a:cubicBezTo>
                  <a:pt x="-46" y="12483"/>
                  <a:pt x="-203" y="6491"/>
                  <a:pt x="0" y="0"/>
                </a:cubicBezTo>
                <a:close/>
              </a:path>
              <a:path w="3479619" h="18288" stroke="0" extrusionOk="0">
                <a:moveTo>
                  <a:pt x="0" y="0"/>
                </a:moveTo>
                <a:cubicBezTo>
                  <a:pt x="326045" y="25020"/>
                  <a:pt x="425411" y="-17676"/>
                  <a:pt x="661128" y="0"/>
                </a:cubicBezTo>
                <a:cubicBezTo>
                  <a:pt x="896845" y="17676"/>
                  <a:pt x="1124825" y="1478"/>
                  <a:pt x="1252663" y="0"/>
                </a:cubicBezTo>
                <a:cubicBezTo>
                  <a:pt x="1380502" y="-1478"/>
                  <a:pt x="1694914" y="11788"/>
                  <a:pt x="2018179" y="0"/>
                </a:cubicBezTo>
                <a:cubicBezTo>
                  <a:pt x="2341444" y="-11788"/>
                  <a:pt x="2451167" y="12596"/>
                  <a:pt x="2679307" y="0"/>
                </a:cubicBezTo>
                <a:cubicBezTo>
                  <a:pt x="2907447" y="-12596"/>
                  <a:pt x="3094555" y="23821"/>
                  <a:pt x="3479619" y="0"/>
                </a:cubicBezTo>
                <a:cubicBezTo>
                  <a:pt x="3479355" y="4493"/>
                  <a:pt x="3480003" y="9472"/>
                  <a:pt x="3479619" y="18288"/>
                </a:cubicBezTo>
                <a:cubicBezTo>
                  <a:pt x="3311729" y="36782"/>
                  <a:pt x="3015946" y="7938"/>
                  <a:pt x="2783695" y="18288"/>
                </a:cubicBezTo>
                <a:cubicBezTo>
                  <a:pt x="2551444" y="28638"/>
                  <a:pt x="2398767" y="-13940"/>
                  <a:pt x="2018179" y="18288"/>
                </a:cubicBezTo>
                <a:cubicBezTo>
                  <a:pt x="1637591" y="50516"/>
                  <a:pt x="1634873" y="-6356"/>
                  <a:pt x="1426644" y="18288"/>
                </a:cubicBezTo>
                <a:cubicBezTo>
                  <a:pt x="1218415" y="42932"/>
                  <a:pt x="1006973" y="4094"/>
                  <a:pt x="730720" y="18288"/>
                </a:cubicBezTo>
                <a:cubicBezTo>
                  <a:pt x="454467" y="32482"/>
                  <a:pt x="291313" y="3910"/>
                  <a:pt x="0" y="18288"/>
                </a:cubicBezTo>
                <a:cubicBezTo>
                  <a:pt x="843" y="9577"/>
                  <a:pt x="371" y="6900"/>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6655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B068D-F431-B690-A1E9-A199BF072E25}"/>
            </a:ext>
          </a:extLst>
        </p:cNvPr>
        <p:cNvGrpSpPr/>
        <p:nvPr/>
      </p:nvGrpSpPr>
      <p:grpSpPr>
        <a:xfrm>
          <a:off x="0" y="0"/>
          <a:ext cx="0" cy="0"/>
          <a:chOff x="0" y="0"/>
          <a:chExt cx="0" cy="0"/>
        </a:xfrm>
      </p:grpSpPr>
      <p:graphicFrame>
        <p:nvGraphicFramePr>
          <p:cNvPr id="4" name="Tijdelijke aanduiding voor inhoud 3">
            <a:extLst>
              <a:ext uri="{FF2B5EF4-FFF2-40B4-BE49-F238E27FC236}">
                <a16:creationId xmlns:a16="http://schemas.microsoft.com/office/drawing/2014/main" id="{5EC48583-7EB8-05CD-70DB-D363478417DA}"/>
              </a:ext>
            </a:extLst>
          </p:cNvPr>
          <p:cNvGraphicFramePr>
            <a:graphicFrameLocks noGrp="1"/>
          </p:cNvGraphicFramePr>
          <p:nvPr>
            <p:ph idx="1"/>
            <p:extLst>
              <p:ext uri="{D42A27DB-BD31-4B8C-83A1-F6EECF244321}">
                <p14:modId xmlns:p14="http://schemas.microsoft.com/office/powerpoint/2010/main" val="924281888"/>
              </p:ext>
            </p:extLst>
          </p:nvPr>
        </p:nvGraphicFramePr>
        <p:xfrm>
          <a:off x="187402" y="401265"/>
          <a:ext cx="11817196" cy="6055470"/>
        </p:xfrm>
        <a:graphic>
          <a:graphicData uri="http://schemas.openxmlformats.org/drawingml/2006/table">
            <a:tbl>
              <a:tblPr firstRow="1" bandRow="1">
                <a:tableStyleId>{5C22544A-7EE6-4342-B048-85BDC9FD1C3A}</a:tableStyleId>
              </a:tblPr>
              <a:tblGrid>
                <a:gridCol w="2607244">
                  <a:extLst>
                    <a:ext uri="{9D8B030D-6E8A-4147-A177-3AD203B41FA5}">
                      <a16:colId xmlns:a16="http://schemas.microsoft.com/office/drawing/2014/main" val="3119018437"/>
                    </a:ext>
                  </a:extLst>
                </a:gridCol>
                <a:gridCol w="9209952">
                  <a:extLst>
                    <a:ext uri="{9D8B030D-6E8A-4147-A177-3AD203B41FA5}">
                      <a16:colId xmlns:a16="http://schemas.microsoft.com/office/drawing/2014/main" val="2797003720"/>
                    </a:ext>
                  </a:extLst>
                </a:gridCol>
              </a:tblGrid>
              <a:tr h="1378311">
                <a:tc>
                  <a:txBody>
                    <a:bodyPr/>
                    <a:lstStyle/>
                    <a:p>
                      <a:r>
                        <a:rPr lang="nl-NL" sz="2000" b="1">
                          <a:solidFill>
                            <a:schemeClr val="bg1"/>
                          </a:solidFill>
                        </a:rPr>
                        <a:t>Oriëntatiekaart</a:t>
                      </a:r>
                    </a:p>
                  </a:txBody>
                  <a:tcPr>
                    <a:solidFill>
                      <a:schemeClr val="accent2"/>
                    </a:solidFill>
                  </a:tcPr>
                </a:tc>
                <a:tc>
                  <a:txBody>
                    <a:bodyPr/>
                    <a:lstStyle/>
                    <a:p>
                      <a:pPr marL="342900" lvl="0" indent="-342900">
                        <a:buFont typeface="Arial" panose="020B0604020202020204" pitchFamily="34" charset="0"/>
                        <a:buChar char="•"/>
                      </a:pPr>
                      <a:r>
                        <a:rPr lang="nl-NL" sz="2000" b="0" i="0" u="none" strike="noStrike" noProof="0">
                          <a:solidFill>
                            <a:srgbClr val="00B050"/>
                          </a:solidFill>
                          <a:latin typeface="Aptos"/>
                        </a:rPr>
                        <a:t>Goed toepasbaar</a:t>
                      </a:r>
                      <a:endParaRPr lang="en-US" sz="2000" b="1" i="0" u="none" strike="noStrike" noProof="0">
                        <a:solidFill>
                          <a:srgbClr val="FFFFFF"/>
                        </a:solidFill>
                        <a:latin typeface="Aptos"/>
                      </a:endParaRPr>
                    </a:p>
                    <a:p>
                      <a:pPr marL="342900" lvl="0" indent="-342900">
                        <a:buFont typeface="Arial" panose="020B0604020202020204" pitchFamily="34" charset="0"/>
                        <a:buChar char="•"/>
                      </a:pPr>
                      <a:r>
                        <a:rPr lang="nl-NL" sz="2000" b="0" i="0" u="none" strike="noStrike" noProof="0">
                          <a:solidFill>
                            <a:srgbClr val="00B050"/>
                          </a:solidFill>
                          <a:latin typeface="Aptos"/>
                        </a:rPr>
                        <a:t>Zelfstandig uitvoerbaar</a:t>
                      </a:r>
                      <a:endParaRPr lang="en-US" sz="2000" b="1" i="0" u="none" strike="noStrike" noProof="0">
                        <a:solidFill>
                          <a:srgbClr val="FFFFFF"/>
                        </a:solidFill>
                        <a:latin typeface="Aptos"/>
                      </a:endParaRPr>
                    </a:p>
                    <a:p>
                      <a:pPr marL="342900" lvl="0" indent="-342900">
                        <a:buFont typeface="Arial" panose="020B0604020202020204" pitchFamily="34" charset="0"/>
                        <a:buChar char="•"/>
                      </a:pPr>
                      <a:r>
                        <a:rPr lang="nl-NL" sz="2000" b="0">
                          <a:solidFill>
                            <a:srgbClr val="00B050"/>
                          </a:solidFill>
                        </a:rPr>
                        <a:t>Geeft zicht op het leerpotentieel van de school, hoe en waarom de dingen gebeuren en bij wie je wat kunt leren</a:t>
                      </a:r>
                    </a:p>
                  </a:txBody>
                  <a:tcPr>
                    <a:solidFill>
                      <a:schemeClr val="bg2">
                        <a:lumMod val="20000"/>
                        <a:lumOff val="80000"/>
                      </a:schemeClr>
                    </a:solidFill>
                  </a:tcPr>
                </a:tc>
                <a:extLst>
                  <a:ext uri="{0D108BD9-81ED-4DB2-BD59-A6C34878D82A}">
                    <a16:rowId xmlns:a16="http://schemas.microsoft.com/office/drawing/2014/main" val="1112961684"/>
                  </a:ext>
                </a:extLst>
              </a:tr>
              <a:tr h="1176183">
                <a:tc>
                  <a:txBody>
                    <a:bodyPr/>
                    <a:lstStyle/>
                    <a:p>
                      <a:r>
                        <a:rPr lang="nl-NL" sz="2000" b="1">
                          <a:solidFill>
                            <a:schemeClr val="bg1"/>
                          </a:solidFill>
                        </a:rPr>
                        <a:t>Eigen keuzes maken  en leerwensen</a:t>
                      </a:r>
                    </a:p>
                  </a:txBody>
                  <a:tcPr>
                    <a:solidFill>
                      <a:schemeClr val="accent2"/>
                    </a:solidFill>
                  </a:tcPr>
                </a:tc>
                <a:tc>
                  <a:txBody>
                    <a:bodyPr/>
                    <a:lstStyle/>
                    <a:p>
                      <a:pPr marL="342900" lvl="0" indent="-342900" algn="l">
                        <a:buFont typeface="Arial" panose="020B0604020202020204" pitchFamily="34" charset="0"/>
                        <a:buChar char="•"/>
                      </a:pPr>
                      <a:r>
                        <a:rPr lang="nl-NL" sz="2000">
                          <a:solidFill>
                            <a:srgbClr val="00B050"/>
                          </a:solidFill>
                        </a:rPr>
                        <a:t>De oriëntatiekaart biedt v</a:t>
                      </a:r>
                      <a:r>
                        <a:rPr lang="nl-NL" sz="2000" b="0" i="0" u="none" strike="noStrike" noProof="0" err="1">
                          <a:solidFill>
                            <a:srgbClr val="00B050"/>
                          </a:solidFill>
                          <a:latin typeface="Aptos"/>
                        </a:rPr>
                        <a:t>eel</a:t>
                      </a:r>
                      <a:r>
                        <a:rPr lang="nl-NL" sz="2000" b="0" i="0" u="none" strike="noStrike" noProof="0">
                          <a:solidFill>
                            <a:srgbClr val="00B050"/>
                          </a:solidFill>
                          <a:latin typeface="Aptos"/>
                        </a:rPr>
                        <a:t> ruimte voor eigen keuzes</a:t>
                      </a:r>
                      <a:endParaRPr lang="nl-NL" sz="2000">
                        <a:solidFill>
                          <a:srgbClr val="00B050"/>
                        </a:solidFill>
                      </a:endParaRPr>
                    </a:p>
                    <a:p>
                      <a:pPr marL="342900" lvl="0" indent="-342900" algn="l">
                        <a:buFont typeface="Arial" panose="020B0604020202020204" pitchFamily="34" charset="0"/>
                        <a:buChar char="•"/>
                      </a:pPr>
                      <a:r>
                        <a:rPr lang="nl-NL" sz="2000" b="0" i="0" u="none" strike="noStrike" noProof="0">
                          <a:solidFill>
                            <a:srgbClr val="00B050"/>
                          </a:solidFill>
                          <a:latin typeface="Aptos"/>
                        </a:rPr>
                        <a:t>De reflectievragen zijn helpend</a:t>
                      </a:r>
                    </a:p>
                    <a:p>
                      <a:pPr marL="342900" lvl="0" indent="-342900" algn="l">
                        <a:buFont typeface="Arial" panose="020B0604020202020204" pitchFamily="34" charset="0"/>
                        <a:buChar char="•"/>
                      </a:pPr>
                      <a:r>
                        <a:rPr lang="nl-NL" sz="2000" b="0" i="0" u="none" strike="noStrike" noProof="0">
                          <a:solidFill>
                            <a:srgbClr val="FF0000"/>
                          </a:solidFill>
                          <a:latin typeface="Aptos"/>
                        </a:rPr>
                        <a:t>De student heeft moeite met leerwensen kenbaar te maken vanuit de oriëntatie</a:t>
                      </a:r>
                      <a:endParaRPr lang="nl-NL" sz="1600">
                        <a:solidFill>
                          <a:srgbClr val="FF0000"/>
                        </a:solidFill>
                      </a:endParaRPr>
                    </a:p>
                  </a:txBody>
                  <a:tcPr>
                    <a:solidFill>
                      <a:schemeClr val="bg2">
                        <a:lumMod val="20000"/>
                        <a:lumOff val="80000"/>
                      </a:schemeClr>
                    </a:solidFill>
                  </a:tcPr>
                </a:tc>
                <a:extLst>
                  <a:ext uri="{0D108BD9-81ED-4DB2-BD59-A6C34878D82A}">
                    <a16:rowId xmlns:a16="http://schemas.microsoft.com/office/drawing/2014/main" val="1489505671"/>
                  </a:ext>
                </a:extLst>
              </a:tr>
              <a:tr h="1135625">
                <a:tc>
                  <a:txBody>
                    <a:bodyPr/>
                    <a:lstStyle/>
                    <a:p>
                      <a:pPr lvl="0">
                        <a:buNone/>
                      </a:pPr>
                      <a:r>
                        <a:rPr lang="nl-NL" sz="2000" b="1">
                          <a:solidFill>
                            <a:schemeClr val="bg1"/>
                          </a:solidFill>
                        </a:rPr>
                        <a:t>Professionele identiteit</a:t>
                      </a:r>
                    </a:p>
                  </a:txBody>
                  <a:tcPr>
                    <a:solidFill>
                      <a:schemeClr val="accent2"/>
                    </a:solidFill>
                  </a:tcPr>
                </a:tc>
                <a:tc>
                  <a:txBody>
                    <a:bodyPr/>
                    <a:lstStyle/>
                    <a:p>
                      <a:pPr marL="342900" lvl="0" indent="-342900" algn="l">
                        <a:buFont typeface="Arial"/>
                        <a:buChar char="•"/>
                      </a:pPr>
                      <a:r>
                        <a:rPr lang="nl-NL" sz="2000" b="0" i="0" u="none" strike="noStrike" noProof="0">
                          <a:solidFill>
                            <a:srgbClr val="00B050"/>
                          </a:solidFill>
                          <a:latin typeface="Aptos"/>
                        </a:rPr>
                        <a:t>De oriëntatiekaart zorgt voor breed beeld op het beroep</a:t>
                      </a:r>
                    </a:p>
                    <a:p>
                      <a:pPr marL="342900" lvl="0" indent="-342900" algn="l">
                        <a:buFont typeface="Arial"/>
                        <a:buChar char="•"/>
                      </a:pPr>
                      <a:r>
                        <a:rPr lang="nl-NL" sz="2000" b="0" i="0" u="none" strike="noStrike" noProof="0">
                          <a:solidFill>
                            <a:srgbClr val="00B050"/>
                          </a:solidFill>
                          <a:latin typeface="Aptos"/>
                        </a:rPr>
                        <a:t>De oriëntatiekaart geeft zicht op de rijke leeromgeving </a:t>
                      </a:r>
                    </a:p>
                    <a:p>
                      <a:pPr marL="342900" lvl="0" indent="-342900" algn="l">
                        <a:buFont typeface="Arial"/>
                        <a:buChar char="•"/>
                      </a:pPr>
                      <a:r>
                        <a:rPr lang="nl-NL" sz="2000" b="0" i="0" u="none" strike="noStrike" noProof="0">
                          <a:solidFill>
                            <a:srgbClr val="00B050"/>
                          </a:solidFill>
                          <a:latin typeface="Aptos"/>
                        </a:rPr>
                        <a:t>Door te oriënteren wordt visie verder ontwikkeld</a:t>
                      </a:r>
                    </a:p>
                  </a:txBody>
                  <a:tcPr>
                    <a:solidFill>
                      <a:schemeClr val="bg2">
                        <a:lumMod val="20000"/>
                        <a:lumOff val="80000"/>
                      </a:schemeClr>
                    </a:solidFill>
                  </a:tcPr>
                </a:tc>
                <a:extLst>
                  <a:ext uri="{0D108BD9-81ED-4DB2-BD59-A6C34878D82A}">
                    <a16:rowId xmlns:a16="http://schemas.microsoft.com/office/drawing/2014/main" val="3918820831"/>
                  </a:ext>
                </a:extLst>
              </a:tr>
              <a:tr h="1054711">
                <a:tc>
                  <a:txBody>
                    <a:bodyPr/>
                    <a:lstStyle/>
                    <a:p>
                      <a:pPr lvl="0">
                        <a:buNone/>
                      </a:pPr>
                      <a:r>
                        <a:rPr lang="nl-NL" sz="2000" b="1">
                          <a:solidFill>
                            <a:schemeClr val="bg1"/>
                          </a:solidFill>
                        </a:rPr>
                        <a:t>Curriculum </a:t>
                      </a:r>
                    </a:p>
                  </a:txBody>
                  <a:tcPr>
                    <a:solidFill>
                      <a:schemeClr val="accent2"/>
                    </a:solidFill>
                  </a:tcPr>
                </a:tc>
                <a:tc>
                  <a:txBody>
                    <a:bodyPr/>
                    <a:lstStyle/>
                    <a:p>
                      <a:pPr marL="342900" lvl="0" indent="-342900">
                        <a:buFont typeface="Arial" panose="020B0604020202020204" pitchFamily="34" charset="0"/>
                        <a:buChar char="•"/>
                      </a:pPr>
                      <a:r>
                        <a:rPr lang="nl-NL" sz="2000" b="0" i="0" u="none" strike="noStrike" noProof="0">
                          <a:solidFill>
                            <a:srgbClr val="00B050"/>
                          </a:solidFill>
                          <a:latin typeface="Aptos"/>
                        </a:rPr>
                        <a:t>Kan relaties leggen met curriculum</a:t>
                      </a:r>
                    </a:p>
                    <a:p>
                      <a:pPr marL="342900" lvl="0" indent="-342900">
                        <a:buFont typeface="Arial" panose="020B0604020202020204" pitchFamily="34" charset="0"/>
                        <a:buChar char="•"/>
                      </a:pPr>
                      <a:r>
                        <a:rPr lang="nl-NL" sz="2000" b="0" i="0" u="none" strike="noStrike" noProof="0">
                          <a:solidFill>
                            <a:schemeClr val="tx1"/>
                          </a:solidFill>
                          <a:latin typeface="Aptos"/>
                        </a:rPr>
                        <a:t>De student heeft begeleiding nodig om meer relaties te leggen met het curriculum</a:t>
                      </a:r>
                    </a:p>
                  </a:txBody>
                  <a:tcPr>
                    <a:solidFill>
                      <a:schemeClr val="bg2">
                        <a:lumMod val="20000"/>
                        <a:lumOff val="80000"/>
                      </a:schemeClr>
                    </a:solidFill>
                  </a:tcPr>
                </a:tc>
                <a:extLst>
                  <a:ext uri="{0D108BD9-81ED-4DB2-BD59-A6C34878D82A}">
                    <a16:rowId xmlns:a16="http://schemas.microsoft.com/office/drawing/2014/main" val="3201242194"/>
                  </a:ext>
                </a:extLst>
              </a:tr>
              <a:tr h="1054710">
                <a:tc>
                  <a:txBody>
                    <a:bodyPr/>
                    <a:lstStyle/>
                    <a:p>
                      <a:pPr lvl="0">
                        <a:buNone/>
                      </a:pPr>
                      <a:r>
                        <a:rPr lang="nl-NL" sz="2000" b="1">
                          <a:solidFill>
                            <a:schemeClr val="bg1"/>
                          </a:solidFill>
                        </a:rPr>
                        <a:t>Begeleiding</a:t>
                      </a:r>
                    </a:p>
                  </a:txBody>
                  <a:tcPr>
                    <a:solidFill>
                      <a:schemeClr val="accent2"/>
                    </a:solidFill>
                  </a:tcPr>
                </a:tc>
                <a:tc>
                  <a:txBody>
                    <a:bodyPr/>
                    <a:lstStyle/>
                    <a:p>
                      <a:pPr marL="342900" lvl="0" indent="-342900">
                        <a:buFont typeface="Arial"/>
                        <a:buChar char="•"/>
                      </a:pPr>
                      <a:r>
                        <a:rPr lang="nl-NL" sz="2000" b="0" i="0" u="none" strike="noStrike" noProof="0">
                          <a:solidFill>
                            <a:schemeClr val="tx1"/>
                          </a:solidFill>
                          <a:latin typeface="Aptos"/>
                        </a:rPr>
                        <a:t>Goede uitleg van de oriëntatiekaart is nodig</a:t>
                      </a:r>
                    </a:p>
                    <a:p>
                      <a:pPr marL="342900" lvl="0" indent="-342900">
                        <a:buFont typeface="Arial"/>
                        <a:buChar char="•"/>
                      </a:pPr>
                      <a:r>
                        <a:rPr lang="nl-NL" sz="2000" b="0" i="0" u="none" strike="noStrike" noProof="0">
                          <a:solidFill>
                            <a:schemeClr val="tx1"/>
                          </a:solidFill>
                          <a:latin typeface="Aptos"/>
                        </a:rPr>
                        <a:t>Begeleiding bij het opstellen van de leerwensen</a:t>
                      </a:r>
                    </a:p>
                    <a:p>
                      <a:pPr marL="342900" lvl="0" indent="-342900">
                        <a:buFont typeface="Arial"/>
                        <a:buChar char="•"/>
                      </a:pPr>
                      <a:r>
                        <a:rPr lang="nl-NL" sz="2000" b="0" i="0" u="none" strike="noStrike" noProof="0">
                          <a:solidFill>
                            <a:schemeClr val="tx1"/>
                          </a:solidFill>
                          <a:latin typeface="Aptos"/>
                        </a:rPr>
                        <a:t>Begeleiding bij het leggen van een relatie tussen oriëntatie en aanbod op de opleiding</a:t>
                      </a:r>
                    </a:p>
                  </a:txBody>
                  <a:tcPr>
                    <a:solidFill>
                      <a:schemeClr val="bg2">
                        <a:lumMod val="20000"/>
                        <a:lumOff val="80000"/>
                      </a:schemeClr>
                    </a:solidFill>
                  </a:tcPr>
                </a:tc>
                <a:extLst>
                  <a:ext uri="{0D108BD9-81ED-4DB2-BD59-A6C34878D82A}">
                    <a16:rowId xmlns:a16="http://schemas.microsoft.com/office/drawing/2014/main" val="3375872517"/>
                  </a:ext>
                </a:extLst>
              </a:tr>
            </a:tbl>
          </a:graphicData>
        </a:graphic>
      </p:graphicFrame>
    </p:spTree>
    <p:extLst>
      <p:ext uri="{BB962C8B-B14F-4D97-AF65-F5344CB8AC3E}">
        <p14:creationId xmlns:p14="http://schemas.microsoft.com/office/powerpoint/2010/main" val="421272322"/>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699D3F6-05AC-7726-8D5B-FEF55DEAC7AE}"/>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F805B7-01D7-8DD2-67C8-4B89182AA2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B8ECB1EC-8990-0119-78DE-610FCEDACE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CA7BAA91-CCE3-4206-9917-975CE1BDC49A}"/>
              </a:ext>
            </a:extLst>
          </p:cNvPr>
          <p:cNvSpPr>
            <a:spLocks noGrp="1"/>
          </p:cNvSpPr>
          <p:nvPr>
            <p:ph type="title"/>
          </p:nvPr>
        </p:nvSpPr>
        <p:spPr>
          <a:xfrm>
            <a:off x="838200" y="401221"/>
            <a:ext cx="10515600" cy="1348065"/>
          </a:xfrm>
        </p:spPr>
        <p:txBody>
          <a:bodyPr>
            <a:normAutofit/>
          </a:bodyPr>
          <a:lstStyle/>
          <a:p>
            <a:r>
              <a:rPr lang="nl-NL" sz="4200">
                <a:solidFill>
                  <a:srgbClr val="FFFFFF"/>
                </a:solidFill>
                <a:ea typeface="+mj-lt"/>
                <a:cs typeface="+mj-lt"/>
              </a:rPr>
              <a:t>Leerdoelen formuleren</a:t>
            </a:r>
            <a:endParaRPr lang="nl-NL" sz="4200">
              <a:solidFill>
                <a:srgbClr val="FFFFFF"/>
              </a:solidFill>
            </a:endParaRPr>
          </a:p>
        </p:txBody>
      </p:sp>
      <p:sp>
        <p:nvSpPr>
          <p:cNvPr id="3" name="Tijdelijke aanduiding voor inhoud 2">
            <a:extLst>
              <a:ext uri="{FF2B5EF4-FFF2-40B4-BE49-F238E27FC236}">
                <a16:creationId xmlns:a16="http://schemas.microsoft.com/office/drawing/2014/main" id="{DB825AE1-3993-9776-D6AC-F028CF4C7752}"/>
              </a:ext>
            </a:extLst>
          </p:cNvPr>
          <p:cNvSpPr>
            <a:spLocks noGrp="1"/>
          </p:cNvSpPr>
          <p:nvPr>
            <p:ph idx="1"/>
          </p:nvPr>
        </p:nvSpPr>
        <p:spPr>
          <a:xfrm>
            <a:off x="745883" y="2795476"/>
            <a:ext cx="10515600" cy="4019664"/>
          </a:xfrm>
        </p:spPr>
        <p:txBody>
          <a:bodyPr vert="horz" lIns="91440" tIns="45720" rIns="91440" bIns="45720" rtlCol="0" anchor="t">
            <a:normAutofit/>
          </a:bodyPr>
          <a:lstStyle/>
          <a:p>
            <a:endParaRPr lang="nl-NL" sz="2000">
              <a:solidFill>
                <a:srgbClr val="000000"/>
              </a:solidFill>
            </a:endParaRPr>
          </a:p>
          <a:p>
            <a:pPr marL="0" indent="0">
              <a:buNone/>
            </a:pPr>
            <a:endParaRPr lang="nl-NL" sz="2000"/>
          </a:p>
          <a:p>
            <a:pPr marL="0" indent="0">
              <a:buNone/>
            </a:pPr>
            <a:endParaRPr lang="nl-NL" sz="2000"/>
          </a:p>
        </p:txBody>
      </p:sp>
      <p:sp>
        <p:nvSpPr>
          <p:cNvPr id="11" name="Tekstvak 10">
            <a:extLst>
              <a:ext uri="{FF2B5EF4-FFF2-40B4-BE49-F238E27FC236}">
                <a16:creationId xmlns:a16="http://schemas.microsoft.com/office/drawing/2014/main" id="{4FC3B2AA-85C9-FB80-E17B-93914FB69025}"/>
              </a:ext>
            </a:extLst>
          </p:cNvPr>
          <p:cNvSpPr txBox="1"/>
          <p:nvPr/>
        </p:nvSpPr>
        <p:spPr>
          <a:xfrm>
            <a:off x="674821" y="3060839"/>
            <a:ext cx="10857431" cy="2908489"/>
          </a:xfrm>
          <a:prstGeom prst="rect">
            <a:avLst/>
          </a:prstGeom>
          <a:noFill/>
        </p:spPr>
        <p:txBody>
          <a:bodyPr wrap="square" lIns="91440" tIns="45720" rIns="91440" bIns="45720" anchor="t">
            <a:spAutoFit/>
          </a:bodyPr>
          <a:lstStyle/>
          <a:p>
            <a:pPr marL="457200" indent="-457200">
              <a:buFont typeface="Arial" panose="020B0604020202020204" pitchFamily="34" charset="0"/>
              <a:buChar char="•"/>
            </a:pPr>
            <a:r>
              <a:rPr lang="en-US" sz="2800">
                <a:solidFill>
                  <a:schemeClr val="accent6"/>
                </a:solidFill>
              </a:rPr>
              <a:t>Op </a:t>
            </a:r>
            <a:r>
              <a:rPr lang="en-US" sz="2800" err="1">
                <a:solidFill>
                  <a:schemeClr val="accent6"/>
                </a:solidFill>
              </a:rPr>
              <a:t>welke</a:t>
            </a:r>
            <a:r>
              <a:rPr lang="en-US" sz="2800">
                <a:solidFill>
                  <a:schemeClr val="accent6"/>
                </a:solidFill>
              </a:rPr>
              <a:t> </a:t>
            </a:r>
            <a:r>
              <a:rPr lang="en-US" sz="2800" err="1">
                <a:solidFill>
                  <a:schemeClr val="accent6"/>
                </a:solidFill>
              </a:rPr>
              <a:t>manier</a:t>
            </a:r>
            <a:r>
              <a:rPr lang="en-US" sz="2800">
                <a:solidFill>
                  <a:schemeClr val="accent6"/>
                </a:solidFill>
              </a:rPr>
              <a:t> </a:t>
            </a:r>
            <a:r>
              <a:rPr lang="en-US" sz="2800" err="1">
                <a:solidFill>
                  <a:schemeClr val="accent6"/>
                </a:solidFill>
              </a:rPr>
              <a:t>zouden</a:t>
            </a:r>
            <a:r>
              <a:rPr lang="en-US" sz="2800">
                <a:solidFill>
                  <a:schemeClr val="accent6"/>
                </a:solidFill>
              </a:rPr>
              <a:t> we de </a:t>
            </a:r>
            <a:r>
              <a:rPr lang="en-US" sz="2800" err="1">
                <a:solidFill>
                  <a:schemeClr val="accent6"/>
                </a:solidFill>
              </a:rPr>
              <a:t>reflectievragen</a:t>
            </a:r>
            <a:r>
              <a:rPr lang="en-US" sz="2800">
                <a:solidFill>
                  <a:schemeClr val="accent6"/>
                </a:solidFill>
              </a:rPr>
              <a:t> </a:t>
            </a:r>
            <a:r>
              <a:rPr lang="en-US" sz="2800" err="1">
                <a:solidFill>
                  <a:schemeClr val="accent6"/>
                </a:solidFill>
              </a:rPr>
              <a:t>aan</a:t>
            </a:r>
            <a:r>
              <a:rPr lang="en-US" sz="2800">
                <a:solidFill>
                  <a:schemeClr val="accent6"/>
                </a:solidFill>
              </a:rPr>
              <a:t> </a:t>
            </a:r>
            <a:r>
              <a:rPr lang="en-US" sz="2800" err="1">
                <a:solidFill>
                  <a:schemeClr val="accent6"/>
                </a:solidFill>
              </a:rPr>
              <a:t>kunnen</a:t>
            </a:r>
            <a:r>
              <a:rPr lang="en-US" sz="2800">
                <a:solidFill>
                  <a:schemeClr val="accent6"/>
                </a:solidFill>
              </a:rPr>
              <a:t> </a:t>
            </a:r>
            <a:r>
              <a:rPr lang="en-US" sz="2800" err="1">
                <a:solidFill>
                  <a:schemeClr val="accent6"/>
                </a:solidFill>
              </a:rPr>
              <a:t>passen</a:t>
            </a:r>
            <a:r>
              <a:rPr lang="en-US" sz="2800">
                <a:solidFill>
                  <a:schemeClr val="accent6"/>
                </a:solidFill>
              </a:rPr>
              <a:t>, </a:t>
            </a:r>
            <a:r>
              <a:rPr lang="en-US" sz="2800" err="1">
                <a:solidFill>
                  <a:schemeClr val="accent6"/>
                </a:solidFill>
              </a:rPr>
              <a:t>zodat</a:t>
            </a:r>
            <a:r>
              <a:rPr lang="en-US" sz="2800">
                <a:solidFill>
                  <a:schemeClr val="accent6"/>
                </a:solidFill>
              </a:rPr>
              <a:t> </a:t>
            </a:r>
            <a:r>
              <a:rPr lang="en-US" sz="2800" err="1">
                <a:solidFill>
                  <a:schemeClr val="accent6"/>
                </a:solidFill>
              </a:rPr>
              <a:t>studenten</a:t>
            </a:r>
            <a:r>
              <a:rPr lang="en-US" sz="2800">
                <a:solidFill>
                  <a:schemeClr val="accent6"/>
                </a:solidFill>
              </a:rPr>
              <a:t> </a:t>
            </a:r>
            <a:r>
              <a:rPr lang="en-US" sz="2800" err="1">
                <a:solidFill>
                  <a:schemeClr val="accent6"/>
                </a:solidFill>
              </a:rPr>
              <a:t>betere</a:t>
            </a:r>
            <a:r>
              <a:rPr lang="en-US" sz="2800">
                <a:solidFill>
                  <a:schemeClr val="accent6"/>
                </a:solidFill>
              </a:rPr>
              <a:t> </a:t>
            </a:r>
            <a:r>
              <a:rPr lang="en-US" sz="2800" err="1">
                <a:solidFill>
                  <a:schemeClr val="accent6"/>
                </a:solidFill>
              </a:rPr>
              <a:t>leerdoelen</a:t>
            </a:r>
            <a:r>
              <a:rPr lang="en-US" sz="2800">
                <a:solidFill>
                  <a:schemeClr val="accent6"/>
                </a:solidFill>
              </a:rPr>
              <a:t> </a:t>
            </a:r>
            <a:r>
              <a:rPr lang="en-US" sz="2800" err="1">
                <a:solidFill>
                  <a:schemeClr val="accent6"/>
                </a:solidFill>
              </a:rPr>
              <a:t>formuleren</a:t>
            </a:r>
            <a:r>
              <a:rPr lang="en-US" sz="2800">
                <a:solidFill>
                  <a:schemeClr val="accent6"/>
                </a:solidFill>
              </a:rPr>
              <a:t>?</a:t>
            </a:r>
          </a:p>
          <a:p>
            <a:pPr marL="457200" indent="-457200">
              <a:buFont typeface="Arial" panose="020B0604020202020204" pitchFamily="34" charset="0"/>
              <a:buChar char="•"/>
            </a:pPr>
            <a:endParaRPr lang="en-US" sz="2800">
              <a:solidFill>
                <a:schemeClr val="accent6"/>
              </a:solidFill>
            </a:endParaRPr>
          </a:p>
          <a:p>
            <a:pPr marL="457200" indent="-457200">
              <a:buFont typeface="Arial" panose="020B0604020202020204" pitchFamily="34" charset="0"/>
              <a:buChar char="•"/>
            </a:pPr>
            <a:r>
              <a:rPr lang="en-US" sz="2800">
                <a:solidFill>
                  <a:schemeClr val="accent6"/>
                </a:solidFill>
              </a:rPr>
              <a:t>Wat is er </a:t>
            </a:r>
            <a:r>
              <a:rPr lang="en-US" sz="2800" err="1">
                <a:solidFill>
                  <a:schemeClr val="accent6"/>
                </a:solidFill>
              </a:rPr>
              <a:t>nog</a:t>
            </a:r>
            <a:r>
              <a:rPr lang="en-US" sz="2800">
                <a:solidFill>
                  <a:schemeClr val="accent6"/>
                </a:solidFill>
              </a:rPr>
              <a:t> </a:t>
            </a:r>
            <a:r>
              <a:rPr lang="en-US" sz="2800" err="1">
                <a:solidFill>
                  <a:schemeClr val="accent6"/>
                </a:solidFill>
              </a:rPr>
              <a:t>meer</a:t>
            </a:r>
            <a:r>
              <a:rPr lang="en-US" sz="2800">
                <a:solidFill>
                  <a:schemeClr val="accent6"/>
                </a:solidFill>
              </a:rPr>
              <a:t> </a:t>
            </a:r>
            <a:r>
              <a:rPr lang="en-US" sz="2800" err="1">
                <a:solidFill>
                  <a:schemeClr val="accent6"/>
                </a:solidFill>
              </a:rPr>
              <a:t>nodig</a:t>
            </a:r>
            <a:r>
              <a:rPr lang="en-US" sz="2800">
                <a:solidFill>
                  <a:schemeClr val="accent6"/>
                </a:solidFill>
              </a:rPr>
              <a:t> om de student </a:t>
            </a:r>
            <a:r>
              <a:rPr lang="en-US" sz="2800" err="1">
                <a:solidFill>
                  <a:schemeClr val="accent6"/>
                </a:solidFill>
              </a:rPr>
              <a:t>leerdoelen</a:t>
            </a:r>
            <a:r>
              <a:rPr lang="en-US" sz="2800">
                <a:solidFill>
                  <a:schemeClr val="accent6"/>
                </a:solidFill>
              </a:rPr>
              <a:t> </a:t>
            </a:r>
            <a:r>
              <a:rPr lang="en-US" sz="2800" err="1">
                <a:solidFill>
                  <a:schemeClr val="accent6"/>
                </a:solidFill>
              </a:rPr>
              <a:t>te</a:t>
            </a:r>
            <a:r>
              <a:rPr lang="en-US" sz="2800">
                <a:solidFill>
                  <a:schemeClr val="accent6"/>
                </a:solidFill>
              </a:rPr>
              <a:t> laten </a:t>
            </a:r>
            <a:r>
              <a:rPr lang="en-US" sz="2800" err="1">
                <a:solidFill>
                  <a:schemeClr val="accent6"/>
                </a:solidFill>
              </a:rPr>
              <a:t>formuleren</a:t>
            </a:r>
            <a:r>
              <a:rPr lang="en-US" sz="2800">
                <a:solidFill>
                  <a:schemeClr val="accent6"/>
                </a:solidFill>
              </a:rPr>
              <a:t> die </a:t>
            </a:r>
            <a:r>
              <a:rPr lang="en-US" sz="2800" err="1">
                <a:solidFill>
                  <a:schemeClr val="accent6"/>
                </a:solidFill>
              </a:rPr>
              <a:t>voortkomen</a:t>
            </a:r>
            <a:r>
              <a:rPr lang="en-US" sz="2800">
                <a:solidFill>
                  <a:schemeClr val="accent6"/>
                </a:solidFill>
              </a:rPr>
              <a:t> </a:t>
            </a:r>
            <a:r>
              <a:rPr lang="en-US" sz="2800" err="1">
                <a:solidFill>
                  <a:schemeClr val="accent6"/>
                </a:solidFill>
              </a:rPr>
              <a:t>uit</a:t>
            </a:r>
            <a:r>
              <a:rPr lang="en-US" sz="2800">
                <a:solidFill>
                  <a:schemeClr val="accent6"/>
                </a:solidFill>
              </a:rPr>
              <a:t> de </a:t>
            </a:r>
            <a:r>
              <a:rPr lang="en-US" sz="2800" err="1">
                <a:solidFill>
                  <a:schemeClr val="accent6"/>
                </a:solidFill>
              </a:rPr>
              <a:t>oriëntatie</a:t>
            </a:r>
            <a:r>
              <a:rPr lang="en-US" sz="2800">
                <a:solidFill>
                  <a:schemeClr val="accent6"/>
                </a:solidFill>
              </a:rPr>
              <a:t>?</a:t>
            </a:r>
          </a:p>
          <a:p>
            <a:pPr marL="0" indent="0">
              <a:buNone/>
            </a:pPr>
            <a:endParaRPr lang="en-US" sz="1100">
              <a:solidFill>
                <a:schemeClr val="accent6"/>
              </a:solidFill>
            </a:endParaRPr>
          </a:p>
          <a:p>
            <a:pPr marL="457200" indent="-457200">
              <a:buFont typeface="Arial" panose="020B0604020202020204" pitchFamily="34" charset="0"/>
              <a:buChar char="•"/>
            </a:pPr>
            <a:endParaRPr lang="en-US" sz="3200">
              <a:solidFill>
                <a:schemeClr val="accent6"/>
              </a:solidFill>
            </a:endParaRPr>
          </a:p>
        </p:txBody>
      </p:sp>
    </p:spTree>
    <p:extLst>
      <p:ext uri="{BB962C8B-B14F-4D97-AF65-F5344CB8AC3E}">
        <p14:creationId xmlns:p14="http://schemas.microsoft.com/office/powerpoint/2010/main" val="26437662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1AEFF23-3B24-2470-6A10-2E935E5BF327}"/>
            </a:ext>
          </a:extLst>
        </p:cNvPr>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9B6CD22E-2269-419F-9E81-016EA035D4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2A46A0F-CC02-ECAF-AC99-E45C3A8B112B}"/>
              </a:ext>
            </a:extLst>
          </p:cNvPr>
          <p:cNvSpPr>
            <a:spLocks noGrp="1"/>
          </p:cNvSpPr>
          <p:nvPr>
            <p:ph type="title"/>
          </p:nvPr>
        </p:nvSpPr>
        <p:spPr>
          <a:xfrm>
            <a:off x="647132" y="1295231"/>
            <a:ext cx="5895178" cy="3807446"/>
          </a:xfrm>
        </p:spPr>
        <p:txBody>
          <a:bodyPr vert="horz" lIns="91440" tIns="45720" rIns="91440" bIns="45720" rtlCol="0" anchor="b">
            <a:normAutofit/>
          </a:bodyPr>
          <a:lstStyle/>
          <a:p>
            <a:r>
              <a:rPr lang="en-US" sz="6600" kern="1200" err="1">
                <a:solidFill>
                  <a:schemeClr val="tx1"/>
                </a:solidFill>
                <a:latin typeface="+mj-lt"/>
                <a:ea typeface="+mj-ea"/>
                <a:cs typeface="+mj-cs"/>
              </a:rPr>
              <a:t>Vragen</a:t>
            </a:r>
            <a:r>
              <a:rPr lang="en-US" sz="6600" kern="1200">
                <a:solidFill>
                  <a:schemeClr val="tx1"/>
                </a:solidFill>
                <a:latin typeface="+mj-lt"/>
                <a:ea typeface="+mj-ea"/>
                <a:cs typeface="+mj-cs"/>
              </a:rPr>
              <a:t> </a:t>
            </a:r>
            <a:r>
              <a:rPr lang="en-US" sz="6600" kern="1200" err="1">
                <a:solidFill>
                  <a:schemeClr val="tx1"/>
                </a:solidFill>
                <a:latin typeface="+mj-lt"/>
                <a:ea typeface="+mj-ea"/>
                <a:cs typeface="+mj-cs"/>
              </a:rPr>
              <a:t>en</a:t>
            </a:r>
            <a:r>
              <a:rPr lang="en-US" sz="6600" kern="1200">
                <a:solidFill>
                  <a:schemeClr val="tx1"/>
                </a:solidFill>
                <a:latin typeface="+mj-lt"/>
                <a:ea typeface="+mj-ea"/>
                <a:cs typeface="+mj-cs"/>
              </a:rPr>
              <a:t>/of </a:t>
            </a:r>
            <a:r>
              <a:rPr lang="en-US" sz="6600" kern="1200" err="1">
                <a:solidFill>
                  <a:schemeClr val="tx1"/>
                </a:solidFill>
                <a:latin typeface="+mj-lt"/>
                <a:ea typeface="+mj-ea"/>
                <a:cs typeface="+mj-cs"/>
              </a:rPr>
              <a:t>opmerkingen</a:t>
            </a:r>
            <a:endParaRPr lang="en-US" sz="6600" kern="1200">
              <a:solidFill>
                <a:schemeClr val="tx1"/>
              </a:solidFill>
              <a:latin typeface="+mj-lt"/>
              <a:ea typeface="+mj-ea"/>
              <a:cs typeface="+mj-cs"/>
            </a:endParaRPr>
          </a:p>
        </p:txBody>
      </p:sp>
      <p:sp>
        <p:nvSpPr>
          <p:cNvPr id="9" name="Freeform: Shape 8">
            <a:extLst>
              <a:ext uri="{FF2B5EF4-FFF2-40B4-BE49-F238E27FC236}">
                <a16:creationId xmlns:a16="http://schemas.microsoft.com/office/drawing/2014/main" id="{AA607D34-E2A9-4595-9DB2-5472E077C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7082" y="0"/>
            <a:ext cx="4884918" cy="6858000"/>
          </a:xfrm>
          <a:custGeom>
            <a:avLst/>
            <a:gdLst>
              <a:gd name="connsiteX0" fmla="*/ 1097203 w 4884918"/>
              <a:gd name="connsiteY0" fmla="*/ 0 h 6858000"/>
              <a:gd name="connsiteX1" fmla="*/ 1154155 w 4884918"/>
              <a:gd name="connsiteY1" fmla="*/ 0 h 6858000"/>
              <a:gd name="connsiteX2" fmla="*/ 972305 w 4884918"/>
              <a:gd name="connsiteY2" fmla="*/ 343212 h 6858000"/>
              <a:gd name="connsiteX3" fmla="*/ 780524 w 4884918"/>
              <a:gd name="connsiteY3" fmla="*/ 761067 h 6858000"/>
              <a:gd name="connsiteX4" fmla="*/ 737045 w 4884918"/>
              <a:gd name="connsiteY4" fmla="*/ 865164 h 6858000"/>
              <a:gd name="connsiteX5" fmla="*/ 762322 w 4884918"/>
              <a:gd name="connsiteY5" fmla="*/ 830676 h 6858000"/>
              <a:gd name="connsiteX6" fmla="*/ 1118805 w 4884918"/>
              <a:gd name="connsiteY6" fmla="*/ 160440 h 6858000"/>
              <a:gd name="connsiteX7" fmla="*/ 1221640 w 4884918"/>
              <a:gd name="connsiteY7" fmla="*/ 0 h 6858000"/>
              <a:gd name="connsiteX8" fmla="*/ 4884918 w 4884918"/>
              <a:gd name="connsiteY8" fmla="*/ 0 h 6858000"/>
              <a:gd name="connsiteX9" fmla="*/ 4884918 w 4884918"/>
              <a:gd name="connsiteY9" fmla="*/ 6857999 h 6858000"/>
              <a:gd name="connsiteX10" fmla="*/ 4884918 w 4884918"/>
              <a:gd name="connsiteY10" fmla="*/ 6858000 h 6858000"/>
              <a:gd name="connsiteX11" fmla="*/ 704817 w 4884918"/>
              <a:gd name="connsiteY11" fmla="*/ 6858000 h 6858000"/>
              <a:gd name="connsiteX12" fmla="*/ 618717 w 4884918"/>
              <a:gd name="connsiteY12" fmla="*/ 6672538 h 6858000"/>
              <a:gd name="connsiteX13" fmla="*/ 309324 w 4884918"/>
              <a:gd name="connsiteY13" fmla="*/ 5833618 h 6858000"/>
              <a:gd name="connsiteX14" fmla="*/ 209850 w 4884918"/>
              <a:gd name="connsiteY14" fmla="*/ 5484180 h 6858000"/>
              <a:gd name="connsiteX15" fmla="*/ 211619 w 4884918"/>
              <a:gd name="connsiteY15" fmla="*/ 5517653 h 6858000"/>
              <a:gd name="connsiteX16" fmla="*/ 361778 w 4884918"/>
              <a:gd name="connsiteY16" fmla="*/ 6145524 h 6858000"/>
              <a:gd name="connsiteX17" fmla="*/ 591356 w 4884918"/>
              <a:gd name="connsiteY17" fmla="*/ 6843306 h 6858000"/>
              <a:gd name="connsiteX18" fmla="*/ 597415 w 4884918"/>
              <a:gd name="connsiteY18" fmla="*/ 6858000 h 6858000"/>
              <a:gd name="connsiteX19" fmla="*/ 545224 w 4884918"/>
              <a:gd name="connsiteY19" fmla="*/ 6858000 h 6858000"/>
              <a:gd name="connsiteX20" fmla="*/ 533604 w 4884918"/>
              <a:gd name="connsiteY20" fmla="*/ 6830072 h 6858000"/>
              <a:gd name="connsiteX21" fmla="*/ 169657 w 4884918"/>
              <a:gd name="connsiteY21" fmla="*/ 5556577 h 6858000"/>
              <a:gd name="connsiteX22" fmla="*/ 12169 w 4884918"/>
              <a:gd name="connsiteY22" fmla="*/ 4362835 h 6858000"/>
              <a:gd name="connsiteX23" fmla="*/ 46168 w 4884918"/>
              <a:gd name="connsiteY23" fmla="*/ 3338487 h 6858000"/>
              <a:gd name="connsiteX24" fmla="*/ 490574 w 4884918"/>
              <a:gd name="connsiteY24" fmla="*/ 1381078 h 6858000"/>
              <a:gd name="connsiteX25" fmla="*/ 984701 w 4884918"/>
              <a:gd name="connsiteY25" fmla="*/ 2082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884918" h="6858000">
                <a:moveTo>
                  <a:pt x="1097203" y="0"/>
                </a:moveTo>
                <a:lnTo>
                  <a:pt x="1154155" y="0"/>
                </a:lnTo>
                <a:lnTo>
                  <a:pt x="972305" y="343212"/>
                </a:lnTo>
                <a:cubicBezTo>
                  <a:pt x="904739" y="480367"/>
                  <a:pt x="840941" y="619727"/>
                  <a:pt x="780524" y="761067"/>
                </a:cubicBezTo>
                <a:cubicBezTo>
                  <a:pt x="765737" y="795681"/>
                  <a:pt x="751579" y="830550"/>
                  <a:pt x="737045" y="865164"/>
                </a:cubicBezTo>
                <a:cubicBezTo>
                  <a:pt x="748306" y="856057"/>
                  <a:pt x="757014" y="844174"/>
                  <a:pt x="762322" y="830676"/>
                </a:cubicBezTo>
                <a:cubicBezTo>
                  <a:pt x="870201" y="600612"/>
                  <a:pt x="988539" y="376889"/>
                  <a:pt x="1118805" y="160440"/>
                </a:cubicBezTo>
                <a:lnTo>
                  <a:pt x="1221640" y="0"/>
                </a:lnTo>
                <a:lnTo>
                  <a:pt x="4884918" y="0"/>
                </a:lnTo>
                <a:lnTo>
                  <a:pt x="4884918" y="6857999"/>
                </a:lnTo>
                <a:lnTo>
                  <a:pt x="4884918" y="6858000"/>
                </a:lnTo>
                <a:lnTo>
                  <a:pt x="704817" y="6858000"/>
                </a:lnTo>
                <a:lnTo>
                  <a:pt x="618717" y="6672538"/>
                </a:lnTo>
                <a:cubicBezTo>
                  <a:pt x="501618" y="6400947"/>
                  <a:pt x="398622" y="6121213"/>
                  <a:pt x="309324" y="5833618"/>
                </a:cubicBezTo>
                <a:cubicBezTo>
                  <a:pt x="275071" y="5723183"/>
                  <a:pt x="246125" y="5611225"/>
                  <a:pt x="209850" y="5484180"/>
                </a:cubicBezTo>
                <a:cubicBezTo>
                  <a:pt x="209859" y="5495363"/>
                  <a:pt x="210448" y="5506534"/>
                  <a:pt x="211619" y="5517653"/>
                </a:cubicBezTo>
                <a:cubicBezTo>
                  <a:pt x="261166" y="5727113"/>
                  <a:pt x="303888" y="5938474"/>
                  <a:pt x="361778" y="6145524"/>
                </a:cubicBezTo>
                <a:cubicBezTo>
                  <a:pt x="428356" y="6383258"/>
                  <a:pt x="504422" y="6616111"/>
                  <a:pt x="591356" y="6843306"/>
                </a:cubicBezTo>
                <a:lnTo>
                  <a:pt x="597415" y="6858000"/>
                </a:lnTo>
                <a:lnTo>
                  <a:pt x="545224" y="6858000"/>
                </a:lnTo>
                <a:lnTo>
                  <a:pt x="533604" y="6830072"/>
                </a:lnTo>
                <a:cubicBezTo>
                  <a:pt x="376384" y="6416985"/>
                  <a:pt x="257344" y="5991917"/>
                  <a:pt x="169657" y="5556577"/>
                </a:cubicBezTo>
                <a:cubicBezTo>
                  <a:pt x="90154" y="5162256"/>
                  <a:pt x="43261" y="4763750"/>
                  <a:pt x="12169" y="4362835"/>
                </a:cubicBezTo>
                <a:cubicBezTo>
                  <a:pt x="-14122" y="4019865"/>
                  <a:pt x="4458" y="3679429"/>
                  <a:pt x="46168" y="3338487"/>
                </a:cubicBezTo>
                <a:cubicBezTo>
                  <a:pt x="125796" y="2672248"/>
                  <a:pt x="274744" y="2016203"/>
                  <a:pt x="490574" y="1381078"/>
                </a:cubicBezTo>
                <a:cubicBezTo>
                  <a:pt x="629230" y="976550"/>
                  <a:pt x="791584" y="584320"/>
                  <a:pt x="984701" y="208241"/>
                </a:cubicBezTo>
                <a:close/>
              </a:path>
            </a:pathLst>
          </a:custGeom>
          <a:solidFill>
            <a:schemeClr val="accent2"/>
          </a:solidFill>
          <a:ln w="6857" cap="flat">
            <a:noFill/>
            <a:prstDash val="solid"/>
            <a:miter/>
          </a:ln>
        </p:spPr>
        <p:txBody>
          <a:bodyPr wrap="square" rtlCol="0" anchor="ctr">
            <a:noAutofit/>
          </a:bodyPr>
          <a:lstStyle/>
          <a:p>
            <a:endParaRPr lang="en-US"/>
          </a:p>
        </p:txBody>
      </p:sp>
      <p:sp>
        <p:nvSpPr>
          <p:cNvPr id="11" name="sketch line">
            <a:extLst>
              <a:ext uri="{FF2B5EF4-FFF2-40B4-BE49-F238E27FC236}">
                <a16:creationId xmlns:a16="http://schemas.microsoft.com/office/drawing/2014/main" id="{63DAB858-5A0C-4AFF-AAC6-705EDF8DB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180" y="5439978"/>
            <a:ext cx="5897880" cy="18288"/>
          </a:xfrm>
          <a:custGeom>
            <a:avLst/>
            <a:gdLst>
              <a:gd name="connsiteX0" fmla="*/ 0 w 5897880"/>
              <a:gd name="connsiteY0" fmla="*/ 0 h 18288"/>
              <a:gd name="connsiteX1" fmla="*/ 537362 w 5897880"/>
              <a:gd name="connsiteY1" fmla="*/ 0 h 18288"/>
              <a:gd name="connsiteX2" fmla="*/ 1133704 w 5897880"/>
              <a:gd name="connsiteY2" fmla="*/ 0 h 18288"/>
              <a:gd name="connsiteX3" fmla="*/ 1671066 w 5897880"/>
              <a:gd name="connsiteY3" fmla="*/ 0 h 18288"/>
              <a:gd name="connsiteX4" fmla="*/ 2385365 w 5897880"/>
              <a:gd name="connsiteY4" fmla="*/ 0 h 18288"/>
              <a:gd name="connsiteX5" fmla="*/ 3040685 w 5897880"/>
              <a:gd name="connsiteY5" fmla="*/ 0 h 18288"/>
              <a:gd name="connsiteX6" fmla="*/ 3696005 w 5897880"/>
              <a:gd name="connsiteY6" fmla="*/ 0 h 18288"/>
              <a:gd name="connsiteX7" fmla="*/ 4469282 w 5897880"/>
              <a:gd name="connsiteY7" fmla="*/ 0 h 18288"/>
              <a:gd name="connsiteX8" fmla="*/ 5183581 w 5897880"/>
              <a:gd name="connsiteY8" fmla="*/ 0 h 18288"/>
              <a:gd name="connsiteX9" fmla="*/ 5897880 w 5897880"/>
              <a:gd name="connsiteY9" fmla="*/ 0 h 18288"/>
              <a:gd name="connsiteX10" fmla="*/ 5897880 w 5897880"/>
              <a:gd name="connsiteY10" fmla="*/ 18288 h 18288"/>
              <a:gd name="connsiteX11" fmla="*/ 5419496 w 5897880"/>
              <a:gd name="connsiteY11" fmla="*/ 18288 h 18288"/>
              <a:gd name="connsiteX12" fmla="*/ 4882134 w 5897880"/>
              <a:gd name="connsiteY12" fmla="*/ 18288 h 18288"/>
              <a:gd name="connsiteX13" fmla="*/ 4167835 w 5897880"/>
              <a:gd name="connsiteY13" fmla="*/ 18288 h 18288"/>
              <a:gd name="connsiteX14" fmla="*/ 3394558 w 5897880"/>
              <a:gd name="connsiteY14" fmla="*/ 18288 h 18288"/>
              <a:gd name="connsiteX15" fmla="*/ 2798216 w 5897880"/>
              <a:gd name="connsiteY15" fmla="*/ 18288 h 18288"/>
              <a:gd name="connsiteX16" fmla="*/ 2024939 w 5897880"/>
              <a:gd name="connsiteY16" fmla="*/ 18288 h 18288"/>
              <a:gd name="connsiteX17" fmla="*/ 1487576 w 5897880"/>
              <a:gd name="connsiteY17" fmla="*/ 18288 h 18288"/>
              <a:gd name="connsiteX18" fmla="*/ 1009193 w 5897880"/>
              <a:gd name="connsiteY18" fmla="*/ 18288 h 18288"/>
              <a:gd name="connsiteX19" fmla="*/ 0 w 5897880"/>
              <a:gd name="connsiteY19" fmla="*/ 18288 h 18288"/>
              <a:gd name="connsiteX20" fmla="*/ 0 w 5897880"/>
              <a:gd name="connsiteY2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897880" h="18288" fill="none" extrusionOk="0">
                <a:moveTo>
                  <a:pt x="0" y="0"/>
                </a:moveTo>
                <a:cubicBezTo>
                  <a:pt x="232564" y="21549"/>
                  <a:pt x="389747" y="7320"/>
                  <a:pt x="537362" y="0"/>
                </a:cubicBezTo>
                <a:cubicBezTo>
                  <a:pt x="684977" y="-7320"/>
                  <a:pt x="894159" y="-7726"/>
                  <a:pt x="1133704" y="0"/>
                </a:cubicBezTo>
                <a:cubicBezTo>
                  <a:pt x="1373249" y="7726"/>
                  <a:pt x="1440352" y="-304"/>
                  <a:pt x="1671066" y="0"/>
                </a:cubicBezTo>
                <a:cubicBezTo>
                  <a:pt x="1901780" y="304"/>
                  <a:pt x="2091497" y="765"/>
                  <a:pt x="2385365" y="0"/>
                </a:cubicBezTo>
                <a:cubicBezTo>
                  <a:pt x="2679233" y="-765"/>
                  <a:pt x="2762926" y="2802"/>
                  <a:pt x="3040685" y="0"/>
                </a:cubicBezTo>
                <a:cubicBezTo>
                  <a:pt x="3318444" y="-2802"/>
                  <a:pt x="3409726" y="9093"/>
                  <a:pt x="3696005" y="0"/>
                </a:cubicBezTo>
                <a:cubicBezTo>
                  <a:pt x="3982284" y="-9093"/>
                  <a:pt x="4087272" y="27119"/>
                  <a:pt x="4469282" y="0"/>
                </a:cubicBezTo>
                <a:cubicBezTo>
                  <a:pt x="4851292" y="-27119"/>
                  <a:pt x="4924835" y="26473"/>
                  <a:pt x="5183581" y="0"/>
                </a:cubicBezTo>
                <a:cubicBezTo>
                  <a:pt x="5442327" y="-26473"/>
                  <a:pt x="5598463" y="7328"/>
                  <a:pt x="5897880" y="0"/>
                </a:cubicBezTo>
                <a:cubicBezTo>
                  <a:pt x="5898259" y="7355"/>
                  <a:pt x="5898164" y="10249"/>
                  <a:pt x="5897880" y="18288"/>
                </a:cubicBezTo>
                <a:cubicBezTo>
                  <a:pt x="5682742" y="31268"/>
                  <a:pt x="5520014" y="14700"/>
                  <a:pt x="5419496" y="18288"/>
                </a:cubicBezTo>
                <a:cubicBezTo>
                  <a:pt x="5318978" y="21876"/>
                  <a:pt x="5012864" y="-2446"/>
                  <a:pt x="4882134" y="18288"/>
                </a:cubicBezTo>
                <a:cubicBezTo>
                  <a:pt x="4751404" y="39022"/>
                  <a:pt x="4313676" y="-3937"/>
                  <a:pt x="4167835" y="18288"/>
                </a:cubicBezTo>
                <a:cubicBezTo>
                  <a:pt x="4021994" y="40513"/>
                  <a:pt x="3715729" y="50049"/>
                  <a:pt x="3394558" y="18288"/>
                </a:cubicBezTo>
                <a:cubicBezTo>
                  <a:pt x="3073387" y="-13473"/>
                  <a:pt x="3093227" y="29828"/>
                  <a:pt x="2798216" y="18288"/>
                </a:cubicBezTo>
                <a:cubicBezTo>
                  <a:pt x="2503205" y="6748"/>
                  <a:pt x="2297615" y="22459"/>
                  <a:pt x="2024939" y="18288"/>
                </a:cubicBezTo>
                <a:cubicBezTo>
                  <a:pt x="1752263" y="14117"/>
                  <a:pt x="1629814" y="-5485"/>
                  <a:pt x="1487576" y="18288"/>
                </a:cubicBezTo>
                <a:cubicBezTo>
                  <a:pt x="1345338" y="42061"/>
                  <a:pt x="1238885" y="15810"/>
                  <a:pt x="1009193" y="18288"/>
                </a:cubicBezTo>
                <a:cubicBezTo>
                  <a:pt x="779501" y="20766"/>
                  <a:pt x="441829" y="-24679"/>
                  <a:pt x="0" y="18288"/>
                </a:cubicBezTo>
                <a:cubicBezTo>
                  <a:pt x="-384" y="12702"/>
                  <a:pt x="-513" y="4636"/>
                  <a:pt x="0" y="0"/>
                </a:cubicBezTo>
                <a:close/>
              </a:path>
              <a:path w="5897880" h="18288" stroke="0" extrusionOk="0">
                <a:moveTo>
                  <a:pt x="0" y="0"/>
                </a:moveTo>
                <a:cubicBezTo>
                  <a:pt x="196299" y="-26676"/>
                  <a:pt x="463834" y="6738"/>
                  <a:pt x="596341" y="0"/>
                </a:cubicBezTo>
                <a:cubicBezTo>
                  <a:pt x="728848" y="-6738"/>
                  <a:pt x="857267" y="1845"/>
                  <a:pt x="1074725" y="0"/>
                </a:cubicBezTo>
                <a:cubicBezTo>
                  <a:pt x="1292183" y="-1845"/>
                  <a:pt x="1545672" y="3744"/>
                  <a:pt x="1848002" y="0"/>
                </a:cubicBezTo>
                <a:cubicBezTo>
                  <a:pt x="2150332" y="-3744"/>
                  <a:pt x="2306688" y="-14526"/>
                  <a:pt x="2444344" y="0"/>
                </a:cubicBezTo>
                <a:cubicBezTo>
                  <a:pt x="2582000" y="14526"/>
                  <a:pt x="2761095" y="-11862"/>
                  <a:pt x="3040685" y="0"/>
                </a:cubicBezTo>
                <a:cubicBezTo>
                  <a:pt x="3320275" y="11862"/>
                  <a:pt x="3622320" y="-32867"/>
                  <a:pt x="3813962" y="0"/>
                </a:cubicBezTo>
                <a:cubicBezTo>
                  <a:pt x="4005604" y="32867"/>
                  <a:pt x="4117810" y="-10778"/>
                  <a:pt x="4351325" y="0"/>
                </a:cubicBezTo>
                <a:cubicBezTo>
                  <a:pt x="4584840" y="10778"/>
                  <a:pt x="4963783" y="-32384"/>
                  <a:pt x="5124602" y="0"/>
                </a:cubicBezTo>
                <a:cubicBezTo>
                  <a:pt x="5285421" y="32384"/>
                  <a:pt x="5705238" y="-29538"/>
                  <a:pt x="5897880" y="0"/>
                </a:cubicBezTo>
                <a:cubicBezTo>
                  <a:pt x="5898220" y="5688"/>
                  <a:pt x="5897711" y="13142"/>
                  <a:pt x="5897880" y="18288"/>
                </a:cubicBezTo>
                <a:cubicBezTo>
                  <a:pt x="5630425" y="-1425"/>
                  <a:pt x="5532865" y="12244"/>
                  <a:pt x="5242560" y="18288"/>
                </a:cubicBezTo>
                <a:cubicBezTo>
                  <a:pt x="4952255" y="24332"/>
                  <a:pt x="4783060" y="5748"/>
                  <a:pt x="4646219" y="18288"/>
                </a:cubicBezTo>
                <a:cubicBezTo>
                  <a:pt x="4509378" y="30828"/>
                  <a:pt x="4163771" y="-13995"/>
                  <a:pt x="3872941" y="18288"/>
                </a:cubicBezTo>
                <a:cubicBezTo>
                  <a:pt x="3582111" y="50571"/>
                  <a:pt x="3362704" y="-1402"/>
                  <a:pt x="3099664" y="18288"/>
                </a:cubicBezTo>
                <a:cubicBezTo>
                  <a:pt x="2836624" y="37978"/>
                  <a:pt x="2747441" y="19657"/>
                  <a:pt x="2562301" y="18288"/>
                </a:cubicBezTo>
                <a:cubicBezTo>
                  <a:pt x="2377161" y="16919"/>
                  <a:pt x="2104946" y="21735"/>
                  <a:pt x="1906981" y="18288"/>
                </a:cubicBezTo>
                <a:cubicBezTo>
                  <a:pt x="1709016" y="14841"/>
                  <a:pt x="1304654" y="-2323"/>
                  <a:pt x="1133704" y="18288"/>
                </a:cubicBezTo>
                <a:cubicBezTo>
                  <a:pt x="962754" y="38899"/>
                  <a:pt x="457048" y="2985"/>
                  <a:pt x="0" y="18288"/>
                </a:cubicBezTo>
                <a:cubicBezTo>
                  <a:pt x="-478" y="10520"/>
                  <a:pt x="210" y="5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ketch line 2">
            <a:extLst>
              <a:ext uri="{FF2B5EF4-FFF2-40B4-BE49-F238E27FC236}">
                <a16:creationId xmlns:a16="http://schemas.microsoft.com/office/drawing/2014/main" id="{8FFD9892-EDE5-4886-A313-66099DA8C8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0653" y="5626353"/>
            <a:ext cx="3479619" cy="18288"/>
          </a:xfrm>
          <a:custGeom>
            <a:avLst/>
            <a:gdLst>
              <a:gd name="connsiteX0" fmla="*/ 0 w 3479619"/>
              <a:gd name="connsiteY0" fmla="*/ 0 h 18288"/>
              <a:gd name="connsiteX1" fmla="*/ 661128 w 3479619"/>
              <a:gd name="connsiteY1" fmla="*/ 0 h 18288"/>
              <a:gd name="connsiteX2" fmla="*/ 1357051 w 3479619"/>
              <a:gd name="connsiteY2" fmla="*/ 0 h 18288"/>
              <a:gd name="connsiteX3" fmla="*/ 2087771 w 3479619"/>
              <a:gd name="connsiteY3" fmla="*/ 0 h 18288"/>
              <a:gd name="connsiteX4" fmla="*/ 2818491 w 3479619"/>
              <a:gd name="connsiteY4" fmla="*/ 0 h 18288"/>
              <a:gd name="connsiteX5" fmla="*/ 3479619 w 3479619"/>
              <a:gd name="connsiteY5" fmla="*/ 0 h 18288"/>
              <a:gd name="connsiteX6" fmla="*/ 3479619 w 3479619"/>
              <a:gd name="connsiteY6" fmla="*/ 18288 h 18288"/>
              <a:gd name="connsiteX7" fmla="*/ 2714103 w 3479619"/>
              <a:gd name="connsiteY7" fmla="*/ 18288 h 18288"/>
              <a:gd name="connsiteX8" fmla="*/ 1948587 w 3479619"/>
              <a:gd name="connsiteY8" fmla="*/ 18288 h 18288"/>
              <a:gd name="connsiteX9" fmla="*/ 1252663 w 3479619"/>
              <a:gd name="connsiteY9" fmla="*/ 18288 h 18288"/>
              <a:gd name="connsiteX10" fmla="*/ 0 w 3479619"/>
              <a:gd name="connsiteY10" fmla="*/ 18288 h 18288"/>
              <a:gd name="connsiteX11" fmla="*/ 0 w 3479619"/>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79619" h="18288" fill="none" extrusionOk="0">
                <a:moveTo>
                  <a:pt x="0" y="0"/>
                </a:moveTo>
                <a:cubicBezTo>
                  <a:pt x="178395" y="-3637"/>
                  <a:pt x="368619" y="-28254"/>
                  <a:pt x="661128" y="0"/>
                </a:cubicBezTo>
                <a:cubicBezTo>
                  <a:pt x="953637" y="28254"/>
                  <a:pt x="1022982" y="-4416"/>
                  <a:pt x="1357051" y="0"/>
                </a:cubicBezTo>
                <a:cubicBezTo>
                  <a:pt x="1691120" y="4416"/>
                  <a:pt x="1729558" y="27777"/>
                  <a:pt x="2087771" y="0"/>
                </a:cubicBezTo>
                <a:cubicBezTo>
                  <a:pt x="2445984" y="-27777"/>
                  <a:pt x="2592094" y="4429"/>
                  <a:pt x="2818491" y="0"/>
                </a:cubicBezTo>
                <a:cubicBezTo>
                  <a:pt x="3044888" y="-4429"/>
                  <a:pt x="3204567" y="26471"/>
                  <a:pt x="3479619" y="0"/>
                </a:cubicBezTo>
                <a:cubicBezTo>
                  <a:pt x="3478910" y="8157"/>
                  <a:pt x="3479206" y="12125"/>
                  <a:pt x="3479619" y="18288"/>
                </a:cubicBezTo>
                <a:cubicBezTo>
                  <a:pt x="3315855" y="-2963"/>
                  <a:pt x="3094885" y="26965"/>
                  <a:pt x="2714103" y="18288"/>
                </a:cubicBezTo>
                <a:cubicBezTo>
                  <a:pt x="2333321" y="9611"/>
                  <a:pt x="2260528" y="-15335"/>
                  <a:pt x="1948587" y="18288"/>
                </a:cubicBezTo>
                <a:cubicBezTo>
                  <a:pt x="1636646" y="51911"/>
                  <a:pt x="1489816" y="46369"/>
                  <a:pt x="1252663" y="18288"/>
                </a:cubicBezTo>
                <a:cubicBezTo>
                  <a:pt x="1015510" y="-9793"/>
                  <a:pt x="519812" y="-12177"/>
                  <a:pt x="0" y="18288"/>
                </a:cubicBezTo>
                <a:cubicBezTo>
                  <a:pt x="-46" y="12483"/>
                  <a:pt x="-203" y="6491"/>
                  <a:pt x="0" y="0"/>
                </a:cubicBezTo>
                <a:close/>
              </a:path>
              <a:path w="3479619" h="18288" stroke="0" extrusionOk="0">
                <a:moveTo>
                  <a:pt x="0" y="0"/>
                </a:moveTo>
                <a:cubicBezTo>
                  <a:pt x="326045" y="25020"/>
                  <a:pt x="425411" y="-17676"/>
                  <a:pt x="661128" y="0"/>
                </a:cubicBezTo>
                <a:cubicBezTo>
                  <a:pt x="896845" y="17676"/>
                  <a:pt x="1124825" y="1478"/>
                  <a:pt x="1252663" y="0"/>
                </a:cubicBezTo>
                <a:cubicBezTo>
                  <a:pt x="1380502" y="-1478"/>
                  <a:pt x="1694914" y="11788"/>
                  <a:pt x="2018179" y="0"/>
                </a:cubicBezTo>
                <a:cubicBezTo>
                  <a:pt x="2341444" y="-11788"/>
                  <a:pt x="2451167" y="12596"/>
                  <a:pt x="2679307" y="0"/>
                </a:cubicBezTo>
                <a:cubicBezTo>
                  <a:pt x="2907447" y="-12596"/>
                  <a:pt x="3094555" y="23821"/>
                  <a:pt x="3479619" y="0"/>
                </a:cubicBezTo>
                <a:cubicBezTo>
                  <a:pt x="3479355" y="4493"/>
                  <a:pt x="3480003" y="9472"/>
                  <a:pt x="3479619" y="18288"/>
                </a:cubicBezTo>
                <a:cubicBezTo>
                  <a:pt x="3311729" y="36782"/>
                  <a:pt x="3015946" y="7938"/>
                  <a:pt x="2783695" y="18288"/>
                </a:cubicBezTo>
                <a:cubicBezTo>
                  <a:pt x="2551444" y="28638"/>
                  <a:pt x="2398767" y="-13940"/>
                  <a:pt x="2018179" y="18288"/>
                </a:cubicBezTo>
                <a:cubicBezTo>
                  <a:pt x="1637591" y="50516"/>
                  <a:pt x="1634873" y="-6356"/>
                  <a:pt x="1426644" y="18288"/>
                </a:cubicBezTo>
                <a:cubicBezTo>
                  <a:pt x="1218415" y="42932"/>
                  <a:pt x="1006973" y="4094"/>
                  <a:pt x="730720" y="18288"/>
                </a:cubicBezTo>
                <a:cubicBezTo>
                  <a:pt x="454467" y="32482"/>
                  <a:pt x="291313" y="3910"/>
                  <a:pt x="0" y="18288"/>
                </a:cubicBezTo>
                <a:cubicBezTo>
                  <a:pt x="843" y="9577"/>
                  <a:pt x="371" y="6900"/>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3156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E867F4-444E-6C7E-F3F8-C9B90B431AC4}"/>
              </a:ext>
            </a:extLst>
          </p:cNvPr>
          <p:cNvSpPr>
            <a:spLocks noGrp="1"/>
          </p:cNvSpPr>
          <p:nvPr>
            <p:ph type="title"/>
          </p:nvPr>
        </p:nvSpPr>
        <p:spPr>
          <a:xfrm>
            <a:off x="686834" y="1153572"/>
            <a:ext cx="3200400" cy="4461163"/>
          </a:xfrm>
        </p:spPr>
        <p:txBody>
          <a:bodyPr>
            <a:normAutofit/>
          </a:bodyPr>
          <a:lstStyle/>
          <a:p>
            <a:r>
              <a:rPr lang="en-US">
                <a:solidFill>
                  <a:srgbClr val="FFFFFF"/>
                </a:solidFill>
              </a:rPr>
              <a:t>PILOT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F081BFA-75F2-F2C2-997D-22D7410BE052}"/>
              </a:ext>
            </a:extLst>
          </p:cNvPr>
          <p:cNvSpPr>
            <a:spLocks noGrp="1"/>
          </p:cNvSpPr>
          <p:nvPr>
            <p:ph idx="1"/>
          </p:nvPr>
        </p:nvSpPr>
        <p:spPr>
          <a:xfrm>
            <a:off x="4727344" y="636190"/>
            <a:ext cx="6906491" cy="5585619"/>
          </a:xfrm>
        </p:spPr>
        <p:txBody>
          <a:bodyPr anchor="ctr">
            <a:normAutofit/>
          </a:bodyPr>
          <a:lstStyle/>
          <a:p>
            <a:pPr marL="0" indent="0">
              <a:buNone/>
            </a:pPr>
            <a:r>
              <a:rPr lang="en-US" sz="3600">
                <a:solidFill>
                  <a:schemeClr val="accent6"/>
                </a:solidFill>
              </a:rPr>
              <a:t>Zou je </a:t>
            </a:r>
            <a:r>
              <a:rPr lang="en-US" sz="3600" err="1">
                <a:solidFill>
                  <a:schemeClr val="accent6"/>
                </a:solidFill>
              </a:rPr>
              <a:t>volgend</a:t>
            </a:r>
            <a:r>
              <a:rPr lang="en-US" sz="3600">
                <a:solidFill>
                  <a:schemeClr val="accent6"/>
                </a:solidFill>
              </a:rPr>
              <a:t> </a:t>
            </a:r>
            <a:r>
              <a:rPr lang="en-US" sz="3600" err="1">
                <a:solidFill>
                  <a:schemeClr val="accent6"/>
                </a:solidFill>
              </a:rPr>
              <a:t>jaar</a:t>
            </a:r>
            <a:r>
              <a:rPr lang="en-US" sz="3600">
                <a:solidFill>
                  <a:schemeClr val="accent6"/>
                </a:solidFill>
              </a:rPr>
              <a:t> op </a:t>
            </a:r>
            <a:r>
              <a:rPr lang="en-US" sz="3600" err="1">
                <a:solidFill>
                  <a:schemeClr val="accent6"/>
                </a:solidFill>
              </a:rPr>
              <a:t>jouw</a:t>
            </a:r>
            <a:r>
              <a:rPr lang="en-US" sz="3600">
                <a:solidFill>
                  <a:schemeClr val="accent6"/>
                </a:solidFill>
              </a:rPr>
              <a:t> school de </a:t>
            </a:r>
            <a:r>
              <a:rPr lang="en-US" sz="3600" err="1">
                <a:solidFill>
                  <a:schemeClr val="accent6"/>
                </a:solidFill>
              </a:rPr>
              <a:t>studenten</a:t>
            </a:r>
            <a:r>
              <a:rPr lang="en-US" sz="3600">
                <a:solidFill>
                  <a:schemeClr val="accent6"/>
                </a:solidFill>
              </a:rPr>
              <a:t> </a:t>
            </a:r>
            <a:r>
              <a:rPr lang="en-US" sz="3600" err="1">
                <a:solidFill>
                  <a:schemeClr val="accent6"/>
                </a:solidFill>
              </a:rPr>
              <a:t>willen</a:t>
            </a:r>
            <a:r>
              <a:rPr lang="en-US" sz="3600">
                <a:solidFill>
                  <a:schemeClr val="accent6"/>
                </a:solidFill>
              </a:rPr>
              <a:t> laten </a:t>
            </a:r>
            <a:r>
              <a:rPr lang="en-US" sz="3600" err="1">
                <a:solidFill>
                  <a:schemeClr val="accent6"/>
                </a:solidFill>
              </a:rPr>
              <a:t>oriënteren</a:t>
            </a:r>
            <a:r>
              <a:rPr lang="en-US" sz="3600">
                <a:solidFill>
                  <a:schemeClr val="accent6"/>
                </a:solidFill>
              </a:rPr>
              <a:t> met </a:t>
            </a:r>
            <a:r>
              <a:rPr lang="en-US" sz="3600" err="1">
                <a:solidFill>
                  <a:schemeClr val="accent6"/>
                </a:solidFill>
              </a:rPr>
              <a:t>deze</a:t>
            </a:r>
            <a:r>
              <a:rPr lang="en-US" sz="3600">
                <a:solidFill>
                  <a:schemeClr val="accent6"/>
                </a:solidFill>
              </a:rPr>
              <a:t> </a:t>
            </a:r>
            <a:r>
              <a:rPr lang="en-US" sz="3600" err="1">
                <a:solidFill>
                  <a:schemeClr val="accent6"/>
                </a:solidFill>
              </a:rPr>
              <a:t>oriëntatiekaart</a:t>
            </a:r>
            <a:r>
              <a:rPr lang="en-US" sz="3600">
                <a:solidFill>
                  <a:schemeClr val="accent6"/>
                </a:solidFill>
              </a:rPr>
              <a:t>?</a:t>
            </a:r>
          </a:p>
          <a:p>
            <a:pPr marL="0" indent="0">
              <a:buNone/>
            </a:pPr>
            <a:endParaRPr lang="en-US" sz="3600">
              <a:solidFill>
                <a:schemeClr val="accent6"/>
              </a:solidFill>
            </a:endParaRPr>
          </a:p>
          <a:p>
            <a:pPr marL="0" indent="0">
              <a:buNone/>
            </a:pPr>
            <a:r>
              <a:rPr lang="en-US" sz="3600">
                <a:solidFill>
                  <a:schemeClr val="accent6"/>
                </a:solidFill>
              </a:rPr>
              <a:t>Meld je dan </a:t>
            </a:r>
            <a:r>
              <a:rPr lang="en-US" sz="3600" err="1">
                <a:solidFill>
                  <a:schemeClr val="accent6"/>
                </a:solidFill>
              </a:rPr>
              <a:t>bij</a:t>
            </a:r>
            <a:r>
              <a:rPr lang="en-US" sz="3600">
                <a:solidFill>
                  <a:schemeClr val="accent6"/>
                </a:solidFill>
              </a:rPr>
              <a:t> </a:t>
            </a:r>
            <a:r>
              <a:rPr lang="en-US" sz="3600" err="1">
                <a:solidFill>
                  <a:schemeClr val="accent6"/>
                </a:solidFill>
              </a:rPr>
              <a:t>ons</a:t>
            </a:r>
            <a:r>
              <a:rPr lang="en-US" sz="3600">
                <a:solidFill>
                  <a:schemeClr val="accent6"/>
                </a:solidFill>
              </a:rPr>
              <a:t> </a:t>
            </a:r>
            <a:r>
              <a:rPr lang="en-US" sz="3600" err="1">
                <a:solidFill>
                  <a:schemeClr val="accent6"/>
                </a:solidFill>
              </a:rPr>
              <a:t>aan</a:t>
            </a:r>
            <a:r>
              <a:rPr lang="en-US" sz="3600">
                <a:solidFill>
                  <a:schemeClr val="accent6"/>
                </a:solidFill>
              </a:rPr>
              <a:t>!</a:t>
            </a:r>
          </a:p>
        </p:txBody>
      </p:sp>
    </p:spTree>
    <p:extLst>
      <p:ext uri="{BB962C8B-B14F-4D97-AF65-F5344CB8AC3E}">
        <p14:creationId xmlns:p14="http://schemas.microsoft.com/office/powerpoint/2010/main" val="3916480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1">
            <a:extLst>
              <a:ext uri="{FF2B5EF4-FFF2-40B4-BE49-F238E27FC236}">
                <a16:creationId xmlns:a16="http://schemas.microsoft.com/office/drawing/2014/main" id="{7B8AEA2A-5F77-EB2E-13AE-77D04C6C64A8}"/>
              </a:ext>
            </a:extLst>
          </p:cNvPr>
          <p:cNvPicPr>
            <a:picLocks noChangeAspect="1"/>
          </p:cNvPicPr>
          <p:nvPr/>
        </p:nvPicPr>
        <p:blipFill>
          <a:blip r:embed="rId3">
            <a:alphaModFix amt="15000"/>
            <a:extLst>
              <a:ext uri="{96DAC541-7B7A-43D3-8B79-37D633B846F1}">
                <asvg:svgBlip xmlns:asvg="http://schemas.microsoft.com/office/drawing/2016/SVG/main" r:embed="rId4"/>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06BFA47F-D807-BCD4-D4AD-A25B93A61469}"/>
              </a:ext>
            </a:extLst>
          </p:cNvPr>
          <p:cNvSpPr>
            <a:spLocks noGrp="1"/>
          </p:cNvSpPr>
          <p:nvPr>
            <p:ph type="title"/>
          </p:nvPr>
        </p:nvSpPr>
        <p:spPr>
          <a:xfrm>
            <a:off x="5676490" y="29754"/>
            <a:ext cx="5833110" cy="1029335"/>
          </a:xfrm>
        </p:spPr>
        <p:txBody>
          <a:bodyPr/>
          <a:lstStyle/>
          <a:p>
            <a:r>
              <a:rPr lang="nl-NL" b="1"/>
              <a:t>Referenties</a:t>
            </a:r>
          </a:p>
        </p:txBody>
      </p:sp>
      <p:sp>
        <p:nvSpPr>
          <p:cNvPr id="3" name="Tijdelijke aanduiding voor inhoud 2">
            <a:extLst>
              <a:ext uri="{FF2B5EF4-FFF2-40B4-BE49-F238E27FC236}">
                <a16:creationId xmlns:a16="http://schemas.microsoft.com/office/drawing/2014/main" id="{467AEBB5-6ACA-C11E-CE64-8D17371F3A40}"/>
              </a:ext>
            </a:extLst>
          </p:cNvPr>
          <p:cNvSpPr>
            <a:spLocks noGrp="1"/>
          </p:cNvSpPr>
          <p:nvPr>
            <p:ph idx="1"/>
          </p:nvPr>
        </p:nvSpPr>
        <p:spPr>
          <a:xfrm>
            <a:off x="5506313" y="974868"/>
            <a:ext cx="6435090" cy="5720133"/>
          </a:xfrm>
          <a:ln>
            <a:noFill/>
          </a:ln>
        </p:spPr>
        <p:txBody>
          <a:bodyPr vert="horz" lIns="91440" tIns="45720" rIns="91440" bIns="45720" rtlCol="0" anchor="t">
            <a:normAutofit/>
          </a:bodyPr>
          <a:lstStyle/>
          <a:p>
            <a:pPr algn="l" rtl="0" fontAlgn="base">
              <a:lnSpc>
                <a:spcPts val="1350"/>
              </a:lnSpc>
            </a:pPr>
            <a:r>
              <a:rPr lang="nl-NL" sz="1800" b="0" i="0">
                <a:solidFill>
                  <a:schemeClr val="accent6"/>
                </a:solidFill>
                <a:effectLst/>
                <a:latin typeface="Aptos Display" panose="020B0004020202020204" pitchFamily="34" charset="0"/>
              </a:rPr>
              <a:t>Bakker, A., &amp; Akkerman, S.F. (2014). Leren door </a:t>
            </a:r>
            <a:r>
              <a:rPr lang="nl-NL" sz="1800" b="0" i="0" err="1">
                <a:solidFill>
                  <a:schemeClr val="accent6"/>
                </a:solidFill>
                <a:effectLst/>
                <a:latin typeface="Aptos Display" panose="020B0004020202020204" pitchFamily="34" charset="0"/>
              </a:rPr>
              <a:t>boundary</a:t>
            </a:r>
            <a:r>
              <a:rPr lang="nl-NL" sz="1800" b="0" i="0">
                <a:solidFill>
                  <a:schemeClr val="accent6"/>
                </a:solidFill>
                <a:effectLst/>
                <a:latin typeface="Aptos Display" panose="020B0004020202020204" pitchFamily="34" charset="0"/>
              </a:rPr>
              <a:t> crossing tussen school en werk. </a:t>
            </a:r>
            <a:r>
              <a:rPr lang="nl-NL" sz="1800" b="0" i="1">
                <a:solidFill>
                  <a:schemeClr val="accent6"/>
                </a:solidFill>
                <a:effectLst/>
                <a:latin typeface="Aptos Display" panose="020B0004020202020204" pitchFamily="34" charset="0"/>
              </a:rPr>
              <a:t>Pedagogische Studiën</a:t>
            </a:r>
            <a:r>
              <a:rPr lang="nl-NL" sz="1800" b="0" i="0">
                <a:solidFill>
                  <a:schemeClr val="accent6"/>
                </a:solidFill>
                <a:effectLst/>
                <a:latin typeface="Aptos Display" panose="020B0004020202020204" pitchFamily="34" charset="0"/>
              </a:rPr>
              <a:t>, </a:t>
            </a:r>
            <a:r>
              <a:rPr lang="nl-NL" sz="1800" b="0" i="1">
                <a:solidFill>
                  <a:schemeClr val="accent6"/>
                </a:solidFill>
                <a:effectLst/>
                <a:latin typeface="Aptos Display" panose="020B0004020202020204" pitchFamily="34" charset="0"/>
              </a:rPr>
              <a:t>91</a:t>
            </a:r>
            <a:r>
              <a:rPr lang="nl-NL" sz="1800" b="0" i="0">
                <a:solidFill>
                  <a:schemeClr val="accent6"/>
                </a:solidFill>
                <a:effectLst/>
                <a:latin typeface="Aptos Display" panose="020B0004020202020204" pitchFamily="34" charset="0"/>
              </a:rPr>
              <a:t>, 8-23. </a:t>
            </a:r>
            <a:endParaRPr lang="nl-NL" sz="1000" b="0" i="0">
              <a:solidFill>
                <a:schemeClr val="accent6"/>
              </a:solidFill>
              <a:effectLst/>
              <a:latin typeface="Segoe UI" panose="020B0502040204020203" pitchFamily="34" charset="0"/>
            </a:endParaRPr>
          </a:p>
          <a:p>
            <a:pPr algn="l" rtl="0" fontAlgn="base">
              <a:lnSpc>
                <a:spcPts val="1350"/>
              </a:lnSpc>
            </a:pPr>
            <a:r>
              <a:rPr lang="nl-NL" sz="1800" b="0" i="0">
                <a:solidFill>
                  <a:schemeClr val="accent6"/>
                </a:solidFill>
                <a:effectLst/>
                <a:latin typeface="Aptos Display" panose="020B0004020202020204" pitchFamily="34" charset="0"/>
              </a:rPr>
              <a:t> </a:t>
            </a:r>
            <a:r>
              <a:rPr lang="nl-NL" sz="1800" b="0" i="0" err="1">
                <a:solidFill>
                  <a:schemeClr val="accent6"/>
                </a:solidFill>
                <a:effectLst/>
                <a:latin typeface="Aptos Display" panose="020B0004020202020204" pitchFamily="34" charset="0"/>
              </a:rPr>
              <a:t>Billett</a:t>
            </a:r>
            <a:r>
              <a:rPr lang="nl-NL" sz="1800" b="0" i="0">
                <a:solidFill>
                  <a:schemeClr val="accent6"/>
                </a:solidFill>
                <a:effectLst/>
                <a:latin typeface="Aptos Display" panose="020B0004020202020204" pitchFamily="34" charset="0"/>
              </a:rPr>
              <a:t>, S. (2004). </a:t>
            </a:r>
            <a:r>
              <a:rPr lang="nl-NL" sz="1800" b="0" i="0" err="1">
                <a:solidFill>
                  <a:schemeClr val="accent6"/>
                </a:solidFill>
                <a:effectLst/>
                <a:latin typeface="Aptos Display" panose="020B0004020202020204" pitchFamily="34" charset="0"/>
              </a:rPr>
              <a:t>Workplace</a:t>
            </a:r>
            <a:r>
              <a:rPr lang="nl-NL" sz="1800" b="0" i="0">
                <a:solidFill>
                  <a:schemeClr val="accent6"/>
                </a:solidFill>
                <a:effectLst/>
                <a:latin typeface="Aptos Display" panose="020B0004020202020204" pitchFamily="34" charset="0"/>
              </a:rPr>
              <a:t> </a:t>
            </a:r>
            <a:r>
              <a:rPr lang="nl-NL" sz="1800" b="0" i="0" err="1">
                <a:solidFill>
                  <a:schemeClr val="accent6"/>
                </a:solidFill>
                <a:effectLst/>
                <a:latin typeface="Aptos Display" panose="020B0004020202020204" pitchFamily="34" charset="0"/>
              </a:rPr>
              <a:t>participatory</a:t>
            </a:r>
            <a:r>
              <a:rPr lang="nl-NL" sz="1800" b="0" i="0">
                <a:solidFill>
                  <a:schemeClr val="accent6"/>
                </a:solidFill>
                <a:effectLst/>
                <a:latin typeface="Aptos Display" panose="020B0004020202020204" pitchFamily="34" charset="0"/>
              </a:rPr>
              <a:t> </a:t>
            </a:r>
            <a:r>
              <a:rPr lang="nl-NL" sz="1800" b="0" i="0" err="1">
                <a:solidFill>
                  <a:schemeClr val="accent6"/>
                </a:solidFill>
                <a:effectLst/>
                <a:latin typeface="Aptos Display" panose="020B0004020202020204" pitchFamily="34" charset="0"/>
              </a:rPr>
              <a:t>practices</a:t>
            </a:r>
            <a:r>
              <a:rPr lang="nl-NL" sz="1800" b="0" i="0">
                <a:solidFill>
                  <a:schemeClr val="accent6"/>
                </a:solidFill>
                <a:effectLst/>
                <a:latin typeface="Aptos Display" panose="020B0004020202020204" pitchFamily="34" charset="0"/>
              </a:rPr>
              <a:t>: </a:t>
            </a:r>
            <a:r>
              <a:rPr lang="nl-NL" sz="1800" b="0" i="0" err="1">
                <a:solidFill>
                  <a:schemeClr val="accent6"/>
                </a:solidFill>
                <a:effectLst/>
                <a:latin typeface="Aptos Display" panose="020B0004020202020204" pitchFamily="34" charset="0"/>
              </a:rPr>
              <a:t>Conceptualising</a:t>
            </a:r>
            <a:r>
              <a:rPr lang="nl-NL" sz="1800" b="0" i="0">
                <a:solidFill>
                  <a:schemeClr val="accent6"/>
                </a:solidFill>
                <a:effectLst/>
                <a:latin typeface="Aptos Display" panose="020B0004020202020204" pitchFamily="34" charset="0"/>
              </a:rPr>
              <a:t> </a:t>
            </a:r>
            <a:r>
              <a:rPr lang="nl-NL" sz="1800" b="0" i="0" err="1">
                <a:solidFill>
                  <a:schemeClr val="accent6"/>
                </a:solidFill>
                <a:effectLst/>
                <a:latin typeface="Aptos Display" panose="020B0004020202020204" pitchFamily="34" charset="0"/>
              </a:rPr>
              <a:t>workplaces</a:t>
            </a:r>
            <a:r>
              <a:rPr lang="nl-NL" sz="1800" b="0" i="0">
                <a:solidFill>
                  <a:schemeClr val="accent6"/>
                </a:solidFill>
                <a:effectLst/>
                <a:latin typeface="Aptos Display" panose="020B0004020202020204" pitchFamily="34" charset="0"/>
              </a:rPr>
              <a:t> as </a:t>
            </a:r>
            <a:r>
              <a:rPr lang="nl-NL" sz="1800" b="0" i="0" err="1">
                <a:solidFill>
                  <a:schemeClr val="accent6"/>
                </a:solidFill>
                <a:effectLst/>
                <a:latin typeface="Aptos Display" panose="020B0004020202020204" pitchFamily="34" charset="0"/>
              </a:rPr>
              <a:t>learning</a:t>
            </a:r>
            <a:r>
              <a:rPr lang="nl-NL" sz="1800" b="0" i="0">
                <a:solidFill>
                  <a:schemeClr val="accent6"/>
                </a:solidFill>
                <a:effectLst/>
                <a:latin typeface="Aptos Display" panose="020B0004020202020204" pitchFamily="34" charset="0"/>
              </a:rPr>
              <a:t> environments. </a:t>
            </a:r>
            <a:r>
              <a:rPr lang="nl-NL" sz="1800" b="0" i="1">
                <a:solidFill>
                  <a:schemeClr val="accent6"/>
                </a:solidFill>
                <a:effectLst/>
                <a:latin typeface="Aptos Display" panose="020B0004020202020204" pitchFamily="34" charset="0"/>
              </a:rPr>
              <a:t>The Journal of </a:t>
            </a:r>
            <a:r>
              <a:rPr lang="nl-NL" sz="1800" b="0" i="1" err="1">
                <a:solidFill>
                  <a:schemeClr val="accent6"/>
                </a:solidFill>
                <a:effectLst/>
                <a:latin typeface="Aptos Display" panose="020B0004020202020204" pitchFamily="34" charset="0"/>
              </a:rPr>
              <a:t>Workplace</a:t>
            </a:r>
            <a:r>
              <a:rPr lang="nl-NL" sz="1800" b="0" i="1">
                <a:solidFill>
                  <a:schemeClr val="accent6"/>
                </a:solidFill>
                <a:effectLst/>
                <a:latin typeface="Aptos Display" panose="020B0004020202020204" pitchFamily="34" charset="0"/>
              </a:rPr>
              <a:t> Learning</a:t>
            </a:r>
            <a:r>
              <a:rPr lang="nl-NL" sz="1800" b="0" i="0">
                <a:solidFill>
                  <a:schemeClr val="accent6"/>
                </a:solidFill>
                <a:effectLst/>
                <a:latin typeface="Aptos Display" panose="020B0004020202020204" pitchFamily="34" charset="0"/>
              </a:rPr>
              <a:t>, </a:t>
            </a:r>
            <a:r>
              <a:rPr lang="nl-NL" sz="1800" b="0" i="1">
                <a:solidFill>
                  <a:schemeClr val="accent6"/>
                </a:solidFill>
                <a:effectLst/>
                <a:latin typeface="Aptos Display" panose="020B0004020202020204" pitchFamily="34" charset="0"/>
              </a:rPr>
              <a:t>16</a:t>
            </a:r>
            <a:r>
              <a:rPr lang="nl-NL" sz="1800" b="0" i="0">
                <a:solidFill>
                  <a:schemeClr val="accent6"/>
                </a:solidFill>
                <a:effectLst/>
                <a:latin typeface="Aptos Display" panose="020B0004020202020204" pitchFamily="34" charset="0"/>
              </a:rPr>
              <a:t>(6), 312-324. </a:t>
            </a:r>
            <a:endParaRPr lang="nl-NL" sz="1000" b="0" i="0">
              <a:solidFill>
                <a:schemeClr val="accent6"/>
              </a:solidFill>
              <a:effectLst/>
              <a:latin typeface="Segoe UI" panose="020B0502040204020203" pitchFamily="34" charset="0"/>
            </a:endParaRPr>
          </a:p>
          <a:p>
            <a:pPr algn="l" rtl="0" fontAlgn="base">
              <a:lnSpc>
                <a:spcPts val="1350"/>
              </a:lnSpc>
            </a:pPr>
            <a:r>
              <a:rPr lang="nl-NL" sz="1800" b="0" i="0">
                <a:solidFill>
                  <a:schemeClr val="accent6"/>
                </a:solidFill>
                <a:effectLst/>
                <a:latin typeface="Aptos Display" panose="020B0004020202020204" pitchFamily="34" charset="0"/>
              </a:rPr>
              <a:t> Kroeze, C. (2014). </a:t>
            </a:r>
            <a:r>
              <a:rPr lang="nl-NL" sz="1800" b="0" i="1">
                <a:solidFill>
                  <a:schemeClr val="accent6"/>
                </a:solidFill>
                <a:effectLst/>
                <a:latin typeface="Aptos Display" panose="020B0004020202020204" pitchFamily="34" charset="0"/>
              </a:rPr>
              <a:t>Georganiseerde begeleiding bij opleiden in de school</a:t>
            </a:r>
            <a:r>
              <a:rPr lang="nl-NL" sz="1800" b="0" i="0">
                <a:solidFill>
                  <a:schemeClr val="accent6"/>
                </a:solidFill>
                <a:effectLst/>
                <a:latin typeface="Aptos Display" panose="020B0004020202020204" pitchFamily="34" charset="0"/>
              </a:rPr>
              <a:t> [Proefschrift]. HAN Kenniscentrum Kwaliteit van Leren.  </a:t>
            </a:r>
            <a:endParaRPr lang="nl-NL" sz="1000" b="0" i="0">
              <a:solidFill>
                <a:schemeClr val="accent6"/>
              </a:solidFill>
              <a:effectLst/>
              <a:latin typeface="Segoe UI" panose="020B0502040204020203" pitchFamily="34" charset="0"/>
            </a:endParaRPr>
          </a:p>
          <a:p>
            <a:pPr algn="l" rtl="0" fontAlgn="base">
              <a:lnSpc>
                <a:spcPts val="1350"/>
              </a:lnSpc>
            </a:pPr>
            <a:r>
              <a:rPr lang="nl-NL" sz="1800" b="0" i="0">
                <a:solidFill>
                  <a:schemeClr val="accent6"/>
                </a:solidFill>
                <a:effectLst/>
                <a:latin typeface="Aptos Display" panose="020B0004020202020204" pitchFamily="34" charset="0"/>
              </a:rPr>
              <a:t> Kroeze C., &amp; Timmermans M. (2021). </a:t>
            </a:r>
            <a:r>
              <a:rPr lang="nl-NL" sz="1800" b="0" i="1">
                <a:solidFill>
                  <a:schemeClr val="accent6"/>
                </a:solidFill>
                <a:effectLst/>
                <a:latin typeface="Aptos Display" panose="020B0004020202020204" pitchFamily="34" charset="0"/>
              </a:rPr>
              <a:t>Een samenhangend curriculum ontwerpen in de driehoek</a:t>
            </a:r>
            <a:r>
              <a:rPr lang="nl-NL" sz="1800" b="0" i="0">
                <a:solidFill>
                  <a:schemeClr val="accent6"/>
                </a:solidFill>
                <a:effectLst/>
                <a:latin typeface="Aptos Display" panose="020B0004020202020204" pitchFamily="34" charset="0"/>
              </a:rPr>
              <a:t>. Platform Samen Opleiden &amp; Professionaliseren.</a:t>
            </a:r>
            <a:r>
              <a:rPr lang="nl-NL" sz="1800" b="0" i="0">
                <a:solidFill>
                  <a:schemeClr val="accent6"/>
                </a:solidFill>
                <a:effectLst/>
                <a:latin typeface="Aptos" panose="020B0004020202020204" pitchFamily="34" charset="0"/>
              </a:rPr>
              <a:t> </a:t>
            </a:r>
            <a:r>
              <a:rPr lang="nl-NL" sz="1800" b="0" i="0" u="sng" strike="noStrike">
                <a:solidFill>
                  <a:schemeClr val="accent6"/>
                </a:solidFill>
                <a:effectLst/>
                <a:latin typeface="Aptos" panose="020B0004020202020204" pitchFamily="34" charset="0"/>
                <a:hlinkClick r:id="rId5">
                  <a:extLst>
                    <a:ext uri="{A12FA001-AC4F-418D-AE19-62706E023703}">
                      <ahyp:hlinkClr xmlns:ahyp="http://schemas.microsoft.com/office/drawing/2018/hyperlinkcolor" val="tx"/>
                    </a:ext>
                  </a:extLst>
                </a:hlinkClick>
              </a:rPr>
              <a:t>Een-samenhangend-curriculum-ontwerpen-in-de-driehoek.pdf (platformsamenopleiden.nl)</a:t>
            </a:r>
            <a:r>
              <a:rPr lang="nl-NL" sz="1800" b="0" i="0">
                <a:solidFill>
                  <a:schemeClr val="accent6"/>
                </a:solidFill>
                <a:effectLst/>
                <a:latin typeface="Aptos" panose="020B0004020202020204" pitchFamily="34" charset="0"/>
              </a:rPr>
              <a:t> </a:t>
            </a:r>
            <a:endParaRPr lang="nl-NL" sz="1000" b="0" i="0">
              <a:solidFill>
                <a:schemeClr val="accent6"/>
              </a:solidFill>
              <a:effectLst/>
              <a:latin typeface="Segoe UI" panose="020B0502040204020203" pitchFamily="34" charset="0"/>
            </a:endParaRPr>
          </a:p>
          <a:p>
            <a:pPr algn="l" rtl="0" fontAlgn="base">
              <a:lnSpc>
                <a:spcPts val="1350"/>
              </a:lnSpc>
            </a:pPr>
            <a:r>
              <a:rPr lang="nl-NL" sz="1800" b="0" i="0">
                <a:solidFill>
                  <a:schemeClr val="accent6"/>
                </a:solidFill>
                <a:effectLst/>
                <a:latin typeface="Aptos Display" panose="020B0004020202020204" pitchFamily="34" charset="0"/>
              </a:rPr>
              <a:t> Nieuwenhuis, L., Hoeve, A., Nijman, D., &amp; van Vlokhoven, H. (2017). </a:t>
            </a:r>
            <a:r>
              <a:rPr lang="nl-NL" sz="1800" b="0" i="1">
                <a:solidFill>
                  <a:schemeClr val="accent6"/>
                </a:solidFill>
                <a:effectLst/>
                <a:latin typeface="Aptos Display" panose="020B0004020202020204" pitchFamily="34" charset="0"/>
              </a:rPr>
              <a:t>Pedagogisch/didactische vormgeving van werkplekleren in het initieel beroepsonderwijs: Een internationale reviewstudie</a:t>
            </a:r>
            <a:r>
              <a:rPr lang="nl-NL" sz="1800" b="0" i="0">
                <a:solidFill>
                  <a:schemeClr val="accent6"/>
                </a:solidFill>
                <a:effectLst/>
                <a:latin typeface="Aptos Display" panose="020B0004020202020204" pitchFamily="34" charset="0"/>
              </a:rPr>
              <a:t>. HAN Kenniscentrum Kwaliteit van Leren.  </a:t>
            </a:r>
            <a:endParaRPr lang="nl-NL" sz="1000" b="0" i="0">
              <a:solidFill>
                <a:schemeClr val="accent6"/>
              </a:solidFill>
              <a:effectLst/>
              <a:latin typeface="Segoe UI" panose="020B0502040204020203" pitchFamily="34" charset="0"/>
            </a:endParaRPr>
          </a:p>
          <a:p>
            <a:pPr algn="l" rtl="0" fontAlgn="base">
              <a:lnSpc>
                <a:spcPts val="1350"/>
              </a:lnSpc>
            </a:pPr>
            <a:r>
              <a:rPr lang="nl-NL" sz="1800" b="0" i="0">
                <a:solidFill>
                  <a:schemeClr val="accent6"/>
                </a:solidFill>
                <a:effectLst/>
                <a:latin typeface="Aptos Display" panose="020B0004020202020204" pitchFamily="34" charset="0"/>
              </a:rPr>
              <a:t> Onstenk, J. (2018). </a:t>
            </a:r>
            <a:r>
              <a:rPr lang="nl-NL" sz="1800" b="0" i="1">
                <a:solidFill>
                  <a:schemeClr val="accent6"/>
                </a:solidFill>
                <a:effectLst/>
                <a:latin typeface="Aptos Display" panose="020B0004020202020204" pitchFamily="34" charset="0"/>
              </a:rPr>
              <a:t>Het werkplekcurriculum in de school: Opleiden op de werkplek</a:t>
            </a:r>
            <a:r>
              <a:rPr lang="nl-NL" sz="1800" b="0" i="0">
                <a:solidFill>
                  <a:schemeClr val="accent6"/>
                </a:solidFill>
                <a:effectLst/>
                <a:latin typeface="Aptos Display" panose="020B0004020202020204" pitchFamily="34" charset="0"/>
              </a:rPr>
              <a:t> [Katern </a:t>
            </a:r>
            <a:r>
              <a:rPr lang="nl-NL" sz="1000">
                <a:solidFill>
                  <a:schemeClr val="accent6"/>
                </a:solidFill>
                <a:latin typeface="Segoe UI" panose="020B0502040204020203" pitchFamily="34" charset="0"/>
              </a:rPr>
              <a:t> </a:t>
            </a:r>
            <a:r>
              <a:rPr lang="nl-NL" sz="1800" b="0" i="0">
                <a:solidFill>
                  <a:schemeClr val="accent6"/>
                </a:solidFill>
                <a:effectLst/>
                <a:latin typeface="Aptos Display" panose="020B0004020202020204" pitchFamily="34" charset="0"/>
              </a:rPr>
              <a:t>2. Kwaliteitsreeks/Verdieping]. Platform Samen Opleiden &amp; Professionaliseren. </a:t>
            </a:r>
            <a:r>
              <a:rPr lang="nl-NL" sz="1800" b="0" i="0" u="sng" strike="noStrike">
                <a:solidFill>
                  <a:schemeClr val="accent6"/>
                </a:solidFill>
                <a:effectLst/>
                <a:latin typeface="Aptos Display" panose="020B0004020202020204" pitchFamily="34" charset="0"/>
                <a:hlinkClick r:id="rId6">
                  <a:extLst>
                    <a:ext uri="{A12FA001-AC4F-418D-AE19-62706E023703}">
                      <ahyp:hlinkClr xmlns:ahyp="http://schemas.microsoft.com/office/drawing/2018/hyperlinkcolor" val="tx"/>
                    </a:ext>
                  </a:extLst>
                </a:hlinkClick>
              </a:rPr>
              <a:t>VERDIEPING-Het-werkplekcurriculum-in-de-school.pdf (platformsamenopleiden.nl)</a:t>
            </a:r>
            <a:r>
              <a:rPr lang="nl-NL" sz="1800" b="0" i="0">
                <a:solidFill>
                  <a:schemeClr val="accent6"/>
                </a:solidFill>
                <a:effectLst/>
                <a:latin typeface="Aptos Display" panose="020B0004020202020204" pitchFamily="34" charset="0"/>
              </a:rPr>
              <a:t> </a:t>
            </a:r>
            <a:endParaRPr lang="nl-NL" sz="1000" b="0" i="0">
              <a:solidFill>
                <a:schemeClr val="accent6"/>
              </a:solidFill>
              <a:effectLst/>
              <a:latin typeface="Segoe UI" panose="020B0502040204020203" pitchFamily="34" charset="0"/>
            </a:endParaRPr>
          </a:p>
          <a:p>
            <a:pPr algn="l" rtl="0" fontAlgn="base">
              <a:lnSpc>
                <a:spcPts val="1350"/>
              </a:lnSpc>
            </a:pPr>
            <a:r>
              <a:rPr lang="nl-NL" sz="1800" b="0" i="0">
                <a:solidFill>
                  <a:schemeClr val="accent6"/>
                </a:solidFill>
                <a:effectLst/>
                <a:latin typeface="Aptos Display" panose="020B0004020202020204" pitchFamily="34" charset="0"/>
              </a:rPr>
              <a:t>Timmermans, M. (2012). </a:t>
            </a:r>
            <a:r>
              <a:rPr lang="nl-NL" sz="1800" b="0" i="1">
                <a:solidFill>
                  <a:schemeClr val="accent6"/>
                </a:solidFill>
                <a:effectLst/>
                <a:latin typeface="Aptos Display" panose="020B0004020202020204" pitchFamily="34" charset="0"/>
              </a:rPr>
              <a:t>Kwaliteit van de opleidingsschool</a:t>
            </a:r>
            <a:r>
              <a:rPr lang="nl-NL" sz="1800" b="0" i="1" u="sng">
                <a:solidFill>
                  <a:schemeClr val="accent6"/>
                </a:solidFill>
                <a:effectLst/>
                <a:latin typeface="Aptos Display" panose="020B0004020202020204" pitchFamily="34" charset="0"/>
              </a:rPr>
              <a:t>:</a:t>
            </a:r>
            <a:r>
              <a:rPr lang="nl-NL" sz="1800" b="0" i="1" strike="sngStrike">
                <a:solidFill>
                  <a:schemeClr val="accent6"/>
                </a:solidFill>
                <a:effectLst/>
                <a:latin typeface="Aptos Display" panose="020B0004020202020204" pitchFamily="34" charset="0"/>
              </a:rPr>
              <a:t>.</a:t>
            </a:r>
            <a:r>
              <a:rPr lang="nl-NL" sz="1800" b="0" i="1">
                <a:solidFill>
                  <a:schemeClr val="accent6"/>
                </a:solidFill>
                <a:effectLst/>
                <a:latin typeface="Aptos Display" panose="020B0004020202020204" pitchFamily="34" charset="0"/>
              </a:rPr>
              <a:t> Over </a:t>
            </a:r>
            <a:r>
              <a:rPr lang="nl-NL" sz="1800" b="0" i="1" err="1">
                <a:solidFill>
                  <a:schemeClr val="accent6"/>
                </a:solidFill>
                <a:effectLst/>
                <a:latin typeface="Aptos Display" panose="020B0004020202020204" pitchFamily="34" charset="0"/>
              </a:rPr>
              <a:t>Affordance</a:t>
            </a:r>
            <a:r>
              <a:rPr lang="nl-NL" sz="1800" b="0" i="1">
                <a:solidFill>
                  <a:schemeClr val="accent6"/>
                </a:solidFill>
                <a:effectLst/>
                <a:latin typeface="Aptos Display" panose="020B0004020202020204" pitchFamily="34" charset="0"/>
              </a:rPr>
              <a:t>, Agency en Competentieontwikkeling </a:t>
            </a:r>
            <a:r>
              <a:rPr lang="nl-NL" sz="1800" b="0" i="0">
                <a:solidFill>
                  <a:schemeClr val="accent6"/>
                </a:solidFill>
                <a:effectLst/>
                <a:latin typeface="Aptos Display" panose="020B0004020202020204" pitchFamily="34" charset="0"/>
              </a:rPr>
              <a:t>[Proefschrift]. HAN Faculteit Educatie.  </a:t>
            </a:r>
            <a:endParaRPr lang="nl-NL" sz="1000" b="0" i="0">
              <a:solidFill>
                <a:schemeClr val="accent6"/>
              </a:solidFill>
              <a:effectLst/>
              <a:latin typeface="Segoe UI" panose="020B0502040204020203" pitchFamily="34" charset="0"/>
            </a:endParaRPr>
          </a:p>
          <a:p>
            <a:pPr algn="l" rtl="0" fontAlgn="base">
              <a:lnSpc>
                <a:spcPts val="1350"/>
              </a:lnSpc>
            </a:pPr>
            <a:r>
              <a:rPr lang="nl-NL" sz="1800" b="0" i="0">
                <a:solidFill>
                  <a:schemeClr val="accent6"/>
                </a:solidFill>
                <a:effectLst/>
                <a:latin typeface="Aptos Display" panose="020B0004020202020204" pitchFamily="34" charset="0"/>
              </a:rPr>
              <a:t>Timmermans, M. (2022).</a:t>
            </a:r>
            <a:r>
              <a:rPr lang="nl-NL" sz="1800" b="0" i="1">
                <a:solidFill>
                  <a:schemeClr val="accent6"/>
                </a:solidFill>
                <a:effectLst/>
                <a:latin typeface="Aptos Display" panose="020B0004020202020204" pitchFamily="34" charset="0"/>
              </a:rPr>
              <a:t> Samen opleiden op zijn kop.</a:t>
            </a:r>
            <a:r>
              <a:rPr lang="nl-NL" sz="1800" b="0" i="0">
                <a:solidFill>
                  <a:schemeClr val="accent6"/>
                </a:solidFill>
                <a:effectLst/>
                <a:latin typeface="Aptos Display" panose="020B0004020202020204" pitchFamily="34" charset="0"/>
              </a:rPr>
              <a:t> (</a:t>
            </a:r>
            <a:r>
              <a:rPr lang="nl-NL" sz="1800" b="0" i="0" err="1">
                <a:solidFill>
                  <a:schemeClr val="accent6"/>
                </a:solidFill>
                <a:effectLst/>
                <a:latin typeface="Aptos Display" panose="020B0004020202020204" pitchFamily="34" charset="0"/>
              </a:rPr>
              <a:t>Lectorale</a:t>
            </a:r>
            <a:r>
              <a:rPr lang="nl-NL" sz="1800" b="0" i="0">
                <a:solidFill>
                  <a:schemeClr val="accent6"/>
                </a:solidFill>
                <a:effectLst/>
                <a:latin typeface="Aptos Display" panose="020B0004020202020204" pitchFamily="34" charset="0"/>
              </a:rPr>
              <a:t> rede). Marnix Academie. Partners in opleiding en ontwikkeling. </a:t>
            </a:r>
            <a:r>
              <a:rPr lang="nl-NL" sz="1800" b="0" i="0" u="sng" strike="noStrike">
                <a:solidFill>
                  <a:schemeClr val="accent6"/>
                </a:solidFill>
                <a:effectLst/>
                <a:latin typeface="Aptos Display" panose="020B0004020202020204" pitchFamily="34" charset="0"/>
                <a:hlinkClick r:id="rId7">
                  <a:extLst>
                    <a:ext uri="{A12FA001-AC4F-418D-AE19-62706E023703}">
                      <ahyp:hlinkClr xmlns:ahyp="http://schemas.microsoft.com/office/drawing/2018/hyperlinkcolor" val="tx"/>
                    </a:ext>
                  </a:extLst>
                </a:hlinkClick>
              </a:rPr>
              <a:t>Samen opleiden op zijn kop | Marnix Academie</a:t>
            </a:r>
            <a:r>
              <a:rPr lang="nl-NL" sz="1800" b="0" i="0">
                <a:solidFill>
                  <a:schemeClr val="accent6"/>
                </a:solidFill>
                <a:effectLst/>
                <a:latin typeface="Aptos Display" panose="020B0004020202020204" pitchFamily="34" charset="0"/>
              </a:rPr>
              <a:t> </a:t>
            </a:r>
            <a:endParaRPr lang="nl-NL" sz="1000" b="0" i="0">
              <a:solidFill>
                <a:schemeClr val="accent6"/>
              </a:solidFill>
              <a:effectLst/>
              <a:latin typeface="Segoe UI" panose="020B0502040204020203" pitchFamily="34" charset="0"/>
            </a:endParaRPr>
          </a:p>
          <a:p>
            <a:endParaRPr lang="nl-NL" sz="1200">
              <a:solidFill>
                <a:srgbClr val="000000"/>
              </a:solidFill>
              <a:latin typeface="Calibri"/>
              <a:ea typeface="+mn-lt"/>
              <a:cs typeface="Calibri"/>
            </a:endParaRPr>
          </a:p>
          <a:p>
            <a:endParaRPr lang="nl-NL" sz="1200">
              <a:solidFill>
                <a:srgbClr val="111111"/>
              </a:solidFill>
              <a:latin typeface="Calibri"/>
              <a:ea typeface="+mn-lt"/>
              <a:cs typeface="Calibri"/>
            </a:endParaRPr>
          </a:p>
          <a:p>
            <a:endParaRPr lang="nl-NL" sz="1200">
              <a:solidFill>
                <a:srgbClr val="111111"/>
              </a:solidFill>
              <a:latin typeface="Calibri"/>
              <a:ea typeface="+mn-lt"/>
              <a:cs typeface="Calibri"/>
            </a:endParaRPr>
          </a:p>
          <a:p>
            <a:endParaRPr lang="nl-NL" sz="1200">
              <a:solidFill>
                <a:srgbClr val="666666"/>
              </a:solidFill>
              <a:latin typeface="Calibri"/>
              <a:ea typeface="+mn-lt"/>
              <a:cs typeface="Calibri"/>
            </a:endParaRPr>
          </a:p>
          <a:p>
            <a:endParaRPr lang="nl-NL" sz="1200">
              <a:solidFill>
                <a:srgbClr val="666666"/>
              </a:solidFill>
              <a:latin typeface="Calibri"/>
              <a:ea typeface="+mn-lt"/>
              <a:cs typeface="Calibri"/>
            </a:endParaRPr>
          </a:p>
          <a:p>
            <a:pPr>
              <a:spcBef>
                <a:spcPts val="1200"/>
              </a:spcBef>
              <a:spcAft>
                <a:spcPts val="200"/>
              </a:spcAft>
            </a:pPr>
            <a:endParaRPr lang="nl-NL" sz="1200">
              <a:solidFill>
                <a:srgbClr val="000000"/>
              </a:solidFill>
              <a:latin typeface="Calibri"/>
              <a:ea typeface="+mn-lt"/>
              <a:cs typeface="Times New Roman"/>
            </a:endParaRPr>
          </a:p>
          <a:p>
            <a:pPr>
              <a:spcBef>
                <a:spcPts val="1200"/>
              </a:spcBef>
              <a:spcAft>
                <a:spcPts val="200"/>
              </a:spcAft>
            </a:pPr>
            <a:endParaRPr lang="nl-NL" sz="1200">
              <a:solidFill>
                <a:srgbClr val="05103E"/>
              </a:solidFill>
              <a:latin typeface="Calibri"/>
              <a:ea typeface="+mn-lt"/>
              <a:cs typeface="Times New Roman"/>
            </a:endParaRPr>
          </a:p>
          <a:p>
            <a:pPr>
              <a:spcBef>
                <a:spcPts val="1200"/>
              </a:spcBef>
              <a:spcAft>
                <a:spcPts val="200"/>
              </a:spcAft>
            </a:pPr>
            <a:endParaRPr lang="nl-NL" sz="1200">
              <a:solidFill>
                <a:srgbClr val="000000"/>
              </a:solidFill>
              <a:latin typeface="Calibri"/>
              <a:ea typeface="+mn-lt"/>
              <a:cs typeface="Calibri"/>
            </a:endParaRPr>
          </a:p>
          <a:p>
            <a:pPr>
              <a:spcBef>
                <a:spcPts val="1200"/>
              </a:spcBef>
              <a:spcAft>
                <a:spcPts val="200"/>
              </a:spcAft>
            </a:pPr>
            <a:endParaRPr lang="nl-NL" sz="1200">
              <a:solidFill>
                <a:srgbClr val="000000"/>
              </a:solidFill>
              <a:latin typeface="Calibri"/>
              <a:ea typeface="+mn-lt"/>
              <a:cs typeface="Times New Roman"/>
            </a:endParaRPr>
          </a:p>
          <a:p>
            <a:pPr>
              <a:spcBef>
                <a:spcPts val="1200"/>
              </a:spcBef>
              <a:spcAft>
                <a:spcPts val="200"/>
              </a:spcAft>
            </a:pPr>
            <a:endParaRPr lang="nl-NL" sz="1200">
              <a:solidFill>
                <a:srgbClr val="000000"/>
              </a:solidFill>
              <a:latin typeface="Calibri"/>
              <a:ea typeface="+mn-lt"/>
              <a:cs typeface="Times New Roman"/>
            </a:endParaRPr>
          </a:p>
          <a:p>
            <a:pPr>
              <a:spcBef>
                <a:spcPts val="1200"/>
              </a:spcBef>
              <a:spcAft>
                <a:spcPts val="200"/>
              </a:spcAft>
            </a:pPr>
            <a:endParaRPr lang="nl-NL" sz="1200">
              <a:solidFill>
                <a:srgbClr val="000000"/>
              </a:solidFill>
              <a:latin typeface="Calibri"/>
              <a:ea typeface="+mn-lt"/>
              <a:cs typeface="Times New Roman"/>
            </a:endParaRPr>
          </a:p>
          <a:p>
            <a:pPr>
              <a:spcBef>
                <a:spcPts val="1200"/>
              </a:spcBef>
              <a:spcAft>
                <a:spcPts val="200"/>
              </a:spcAft>
            </a:pPr>
            <a:endParaRPr lang="nl-NL" sz="2200">
              <a:solidFill>
                <a:srgbClr val="000000"/>
              </a:solidFill>
              <a:latin typeface="Calibri"/>
              <a:ea typeface="+mn-lt"/>
              <a:cs typeface="+mn-lt"/>
            </a:endParaRPr>
          </a:p>
          <a:p>
            <a:pPr marL="0" indent="0">
              <a:spcBef>
                <a:spcPts val="1200"/>
              </a:spcBef>
              <a:spcAft>
                <a:spcPts val="200"/>
              </a:spcAft>
              <a:buNone/>
            </a:pPr>
            <a:endParaRPr lang="nl-NL" sz="2000">
              <a:solidFill>
                <a:srgbClr val="000000"/>
              </a:solidFill>
              <a:latin typeface="Calibri"/>
              <a:ea typeface="+mn-lt"/>
              <a:cs typeface="+mn-lt"/>
            </a:endParaRPr>
          </a:p>
          <a:p>
            <a:pPr>
              <a:spcBef>
                <a:spcPts val="1200"/>
              </a:spcBef>
              <a:spcAft>
                <a:spcPts val="200"/>
              </a:spcAft>
            </a:pPr>
            <a:endParaRPr lang="nl-NL" sz="2000">
              <a:solidFill>
                <a:srgbClr val="000000"/>
              </a:solidFill>
              <a:latin typeface="Calibri"/>
              <a:ea typeface="+mn-lt"/>
              <a:cs typeface="+mn-lt"/>
            </a:endParaRPr>
          </a:p>
          <a:p>
            <a:pPr marL="0" indent="0">
              <a:spcBef>
                <a:spcPts val="1200"/>
              </a:spcBef>
              <a:spcAft>
                <a:spcPts val="200"/>
              </a:spcAft>
              <a:buNone/>
            </a:pPr>
            <a:endParaRPr lang="nl-NL" sz="2000">
              <a:solidFill>
                <a:srgbClr val="000000"/>
              </a:solidFill>
              <a:latin typeface="Calibri"/>
              <a:ea typeface="+mn-lt"/>
              <a:cs typeface="+mn-lt"/>
            </a:endParaRPr>
          </a:p>
          <a:p>
            <a:pPr marL="0" indent="0">
              <a:spcBef>
                <a:spcPts val="1200"/>
              </a:spcBef>
              <a:spcAft>
                <a:spcPts val="200"/>
              </a:spcAft>
              <a:buNone/>
            </a:pPr>
            <a:endParaRPr lang="nl-NL" sz="2000">
              <a:solidFill>
                <a:srgbClr val="000000"/>
              </a:solidFill>
              <a:latin typeface="Calibri"/>
              <a:ea typeface="+mn-lt"/>
              <a:cs typeface="+mn-lt"/>
            </a:endParaRPr>
          </a:p>
          <a:p>
            <a:pPr marL="0" indent="0">
              <a:spcBef>
                <a:spcPts val="1200"/>
              </a:spcBef>
              <a:spcAft>
                <a:spcPts val="200"/>
              </a:spcAft>
              <a:buNone/>
            </a:pPr>
            <a:endParaRPr lang="nl-NL" sz="2000">
              <a:solidFill>
                <a:srgbClr val="000000"/>
              </a:solidFill>
              <a:latin typeface="Calibri"/>
              <a:ea typeface="+mn-lt"/>
              <a:cs typeface="+mn-lt"/>
            </a:endParaRPr>
          </a:p>
        </p:txBody>
      </p:sp>
      <p:sp>
        <p:nvSpPr>
          <p:cNvPr id="6" name="Tijdelijke aanduiding voor inhoud 2">
            <a:extLst>
              <a:ext uri="{FF2B5EF4-FFF2-40B4-BE49-F238E27FC236}">
                <a16:creationId xmlns:a16="http://schemas.microsoft.com/office/drawing/2014/main" id="{3EFCB9D9-53F2-49A4-2154-7CECB3776790}"/>
              </a:ext>
            </a:extLst>
          </p:cNvPr>
          <p:cNvSpPr txBox="1">
            <a:spLocks/>
          </p:cNvSpPr>
          <p:nvPr/>
        </p:nvSpPr>
        <p:spPr>
          <a:xfrm>
            <a:off x="541947" y="4917307"/>
            <a:ext cx="4713769" cy="1536383"/>
          </a:xfrm>
          <a:prstGeom prst="rect">
            <a:avLst/>
          </a:prstGeom>
          <a:ln>
            <a:noFill/>
          </a:ln>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b="1">
                <a:solidFill>
                  <a:schemeClr val="accent6"/>
                </a:solidFill>
              </a:rPr>
              <a:t>lectoraatsamenopleiden@hsmarnix.nl</a:t>
            </a:r>
          </a:p>
          <a:p>
            <a:r>
              <a:rPr lang="nl-NL" sz="2000">
                <a:solidFill>
                  <a:schemeClr val="accent6"/>
                </a:solidFill>
                <a:hlinkClick r:id="rId8">
                  <a:extLst>
                    <a:ext uri="{A12FA001-AC4F-418D-AE19-62706E023703}">
                      <ahyp:hlinkClr xmlns:ahyp="http://schemas.microsoft.com/office/drawing/2018/hyperlinkcolor" val="tx"/>
                    </a:ext>
                  </a:extLst>
                </a:hlinkClick>
              </a:rPr>
              <a:t>e.vandenanker@cpob.nl</a:t>
            </a:r>
            <a:r>
              <a:rPr lang="nl-NL" sz="2000">
                <a:solidFill>
                  <a:schemeClr val="accent6"/>
                </a:solidFill>
              </a:rPr>
              <a:t> </a:t>
            </a:r>
            <a:endParaRPr lang="nl-NL" sz="2000">
              <a:solidFill>
                <a:schemeClr val="accent6"/>
              </a:solidFill>
              <a:cs typeface="Calibri"/>
            </a:endParaRPr>
          </a:p>
          <a:p>
            <a:r>
              <a:rPr lang="nl-NL" sz="2000">
                <a:solidFill>
                  <a:schemeClr val="accent6"/>
                </a:solidFill>
                <a:hlinkClick r:id="rId9">
                  <a:extLst>
                    <a:ext uri="{A12FA001-AC4F-418D-AE19-62706E023703}">
                      <ahyp:hlinkClr xmlns:ahyp="http://schemas.microsoft.com/office/drawing/2018/hyperlinkcolor" val="tx"/>
                    </a:ext>
                  </a:extLst>
                </a:hlinkClick>
              </a:rPr>
              <a:t>j.hagen@proceon.nl</a:t>
            </a:r>
            <a:r>
              <a:rPr lang="nl-NL" sz="2000">
                <a:solidFill>
                  <a:schemeClr val="accent6"/>
                </a:solidFill>
              </a:rPr>
              <a:t> </a:t>
            </a:r>
            <a:endParaRPr lang="nl-NL" sz="2000">
              <a:solidFill>
                <a:schemeClr val="accent6"/>
              </a:solidFill>
              <a:cs typeface="Calibri"/>
            </a:endParaRPr>
          </a:p>
        </p:txBody>
      </p:sp>
    </p:spTree>
    <p:extLst>
      <p:ext uri="{BB962C8B-B14F-4D97-AF65-F5344CB8AC3E}">
        <p14:creationId xmlns:p14="http://schemas.microsoft.com/office/powerpoint/2010/main" val="3501819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Afbeelding met tekst, tekenfilm, illustratie, clipart&#10;&#10;Door AI gegenereerde inhoud is mogelijk onjuist.">
            <a:extLst>
              <a:ext uri="{FF2B5EF4-FFF2-40B4-BE49-F238E27FC236}">
                <a16:creationId xmlns:a16="http://schemas.microsoft.com/office/drawing/2014/main" id="{3715FD46-AF46-B29B-0278-4A075280922E}"/>
              </a:ext>
            </a:extLst>
          </p:cNvPr>
          <p:cNvPicPr>
            <a:picLocks noGrp="1" noChangeAspect="1"/>
          </p:cNvPicPr>
          <p:nvPr>
            <p:ph idx="1"/>
          </p:nvPr>
        </p:nvPicPr>
        <p:blipFill>
          <a:blip r:embed="rId2"/>
          <a:stretch>
            <a:fillRect/>
          </a:stretch>
        </p:blipFill>
        <p:spPr>
          <a:xfrm>
            <a:off x="1284343" y="-2526"/>
            <a:ext cx="9334679" cy="6703002"/>
          </a:xfrm>
        </p:spPr>
      </p:pic>
    </p:spTree>
    <p:extLst>
      <p:ext uri="{BB962C8B-B14F-4D97-AF65-F5344CB8AC3E}">
        <p14:creationId xmlns:p14="http://schemas.microsoft.com/office/powerpoint/2010/main" val="4041348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09908FC-3E35-AE60-3A23-36C441BF7881}"/>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el 1">
            <a:extLst>
              <a:ext uri="{FF2B5EF4-FFF2-40B4-BE49-F238E27FC236}">
                <a16:creationId xmlns:a16="http://schemas.microsoft.com/office/drawing/2014/main" id="{37AC403E-6003-7DD6-9FCF-7F07C9831B8D}"/>
              </a:ext>
            </a:extLst>
          </p:cNvPr>
          <p:cNvSpPr>
            <a:spLocks noGrp="1"/>
          </p:cNvSpPr>
          <p:nvPr>
            <p:ph type="title"/>
          </p:nvPr>
        </p:nvSpPr>
        <p:spPr>
          <a:xfrm>
            <a:off x="841246" y="673770"/>
            <a:ext cx="3644489" cy="2414488"/>
          </a:xfrm>
        </p:spPr>
        <p:txBody>
          <a:bodyPr anchor="t">
            <a:normAutofit/>
          </a:bodyPr>
          <a:lstStyle/>
          <a:p>
            <a:r>
              <a:rPr lang="nl-NL" sz="5400">
                <a:solidFill>
                  <a:srgbClr val="FFFFFF"/>
                </a:solidFill>
              </a:rPr>
              <a:t>Inhoud</a:t>
            </a:r>
          </a:p>
        </p:txBody>
      </p:sp>
      <p:sp>
        <p:nvSpPr>
          <p:cNvPr id="3" name="Tijdelijke aanduiding voor inhoud 2">
            <a:extLst>
              <a:ext uri="{FF2B5EF4-FFF2-40B4-BE49-F238E27FC236}">
                <a16:creationId xmlns:a16="http://schemas.microsoft.com/office/drawing/2014/main" id="{78342DFF-0D2A-51DD-5E75-879E30906F26}"/>
              </a:ext>
            </a:extLst>
          </p:cNvPr>
          <p:cNvSpPr>
            <a:spLocks noGrp="1"/>
          </p:cNvSpPr>
          <p:nvPr>
            <p:ph idx="1"/>
          </p:nvPr>
        </p:nvSpPr>
        <p:spPr>
          <a:xfrm>
            <a:off x="6466875" y="1265041"/>
            <a:ext cx="5254754" cy="5294647"/>
          </a:xfrm>
        </p:spPr>
        <p:txBody>
          <a:bodyPr vert="horz" lIns="91440" tIns="45720" rIns="91440" bIns="45720" rtlCol="0" anchor="t">
            <a:normAutofit/>
          </a:bodyPr>
          <a:lstStyle/>
          <a:p>
            <a:pPr marL="0" indent="0">
              <a:buNone/>
            </a:pPr>
            <a:r>
              <a:rPr lang="nl-NL" sz="3200">
                <a:solidFill>
                  <a:schemeClr val="accent6"/>
                </a:solidFill>
              </a:rPr>
              <a:t>Oriënteren om te leren</a:t>
            </a:r>
          </a:p>
          <a:p>
            <a:pPr marL="0" indent="0">
              <a:buNone/>
            </a:pPr>
            <a:r>
              <a:rPr lang="nl-NL" sz="3200">
                <a:solidFill>
                  <a:schemeClr val="accent6"/>
                </a:solidFill>
              </a:rPr>
              <a:t>Oriëntatiekaart</a:t>
            </a:r>
          </a:p>
          <a:p>
            <a:pPr marL="0" indent="0">
              <a:buNone/>
            </a:pPr>
            <a:r>
              <a:rPr lang="nl-NL" sz="3200">
                <a:solidFill>
                  <a:schemeClr val="accent6"/>
                </a:solidFill>
              </a:rPr>
              <a:t>Pilot</a:t>
            </a:r>
          </a:p>
          <a:p>
            <a:pPr marL="0" indent="0">
              <a:buNone/>
            </a:pPr>
            <a:r>
              <a:rPr lang="nl-NL" sz="3200">
                <a:solidFill>
                  <a:schemeClr val="accent6"/>
                </a:solidFill>
              </a:rPr>
              <a:t>Resultaten </a:t>
            </a:r>
          </a:p>
          <a:p>
            <a:pPr marL="0" indent="0">
              <a:buNone/>
            </a:pPr>
            <a:r>
              <a:rPr lang="nl-NL" sz="3200">
                <a:solidFill>
                  <a:schemeClr val="accent6"/>
                </a:solidFill>
              </a:rPr>
              <a:t>Conclusies</a:t>
            </a:r>
          </a:p>
          <a:p>
            <a:pPr marL="0" indent="0">
              <a:buNone/>
            </a:pPr>
            <a:r>
              <a:rPr lang="nl-NL" sz="3200">
                <a:solidFill>
                  <a:schemeClr val="accent6"/>
                </a:solidFill>
              </a:rPr>
              <a:t>Meedenken  </a:t>
            </a:r>
          </a:p>
          <a:p>
            <a:pPr marL="0" indent="0">
              <a:buNone/>
            </a:pPr>
            <a:r>
              <a:rPr lang="nl-NL" sz="3200">
                <a:solidFill>
                  <a:schemeClr val="accent6"/>
                </a:solidFill>
              </a:rPr>
              <a:t>Vragen en/of opmerkingen</a:t>
            </a:r>
          </a:p>
          <a:p>
            <a:pPr marL="0" indent="0">
              <a:buNone/>
            </a:pPr>
            <a:r>
              <a:rPr lang="nl-NL" sz="3200">
                <a:solidFill>
                  <a:schemeClr val="accent6"/>
                </a:solidFill>
              </a:rPr>
              <a:t>Pilot volgend schooljaar?</a:t>
            </a:r>
            <a:r>
              <a:rPr lang="nl-NL" sz="3200"/>
              <a:t> </a:t>
            </a:r>
          </a:p>
          <a:p>
            <a:pPr marL="0" indent="0">
              <a:buNone/>
            </a:pPr>
            <a:endParaRPr lang="nl-NL" sz="2200"/>
          </a:p>
          <a:p>
            <a:pPr marL="0" indent="0">
              <a:buNone/>
            </a:pPr>
            <a:endParaRPr lang="nl-NL" sz="2200"/>
          </a:p>
          <a:p>
            <a:pPr marL="0" indent="0">
              <a:buNone/>
            </a:pPr>
            <a:endParaRPr lang="nl-NL" sz="2200"/>
          </a:p>
          <a:p>
            <a:pPr marL="0" indent="0">
              <a:buNone/>
            </a:pPr>
            <a:endParaRPr lang="nl-NL" sz="2200"/>
          </a:p>
        </p:txBody>
      </p:sp>
    </p:spTree>
    <p:extLst>
      <p:ext uri="{BB962C8B-B14F-4D97-AF65-F5344CB8AC3E}">
        <p14:creationId xmlns:p14="http://schemas.microsoft.com/office/powerpoint/2010/main" val="3754756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4D87A-DA4C-5FCF-A25E-DAAD4A74164E}"/>
            </a:ext>
          </a:extLst>
        </p:cNvPr>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680D4C23-33FC-9FB4-C0DC-FCD5C5915C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9">
            <a:extLst>
              <a:ext uri="{FF2B5EF4-FFF2-40B4-BE49-F238E27FC236}">
                <a16:creationId xmlns:a16="http://schemas.microsoft.com/office/drawing/2014/main" id="{39E7503D-DB49-D347-07E6-80ADC29F07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C2762735-9F7F-A085-EE65-FE65F7014BD9}"/>
              </a:ext>
            </a:extLst>
          </p:cNvPr>
          <p:cNvSpPr>
            <a:spLocks noGrp="1"/>
          </p:cNvSpPr>
          <p:nvPr>
            <p:ph type="title"/>
          </p:nvPr>
        </p:nvSpPr>
        <p:spPr>
          <a:xfrm>
            <a:off x="838200" y="401221"/>
            <a:ext cx="10515600" cy="1348065"/>
          </a:xfrm>
        </p:spPr>
        <p:txBody>
          <a:bodyPr>
            <a:normAutofit/>
          </a:bodyPr>
          <a:lstStyle/>
          <a:p>
            <a:r>
              <a:rPr lang="nl-NL" sz="5400">
                <a:solidFill>
                  <a:srgbClr val="FFFFFF"/>
                </a:solidFill>
              </a:rPr>
              <a:t>Definitie ‘Oriënteren om te leren’</a:t>
            </a:r>
          </a:p>
        </p:txBody>
      </p:sp>
      <p:sp>
        <p:nvSpPr>
          <p:cNvPr id="3" name="Tijdelijke aanduiding voor inhoud 2">
            <a:extLst>
              <a:ext uri="{FF2B5EF4-FFF2-40B4-BE49-F238E27FC236}">
                <a16:creationId xmlns:a16="http://schemas.microsoft.com/office/drawing/2014/main" id="{DE3E6462-DC3D-64BC-66C3-6A58EBBC8C29}"/>
              </a:ext>
            </a:extLst>
          </p:cNvPr>
          <p:cNvSpPr>
            <a:spLocks noGrp="1"/>
          </p:cNvSpPr>
          <p:nvPr>
            <p:ph idx="1"/>
          </p:nvPr>
        </p:nvSpPr>
        <p:spPr>
          <a:xfrm>
            <a:off x="609598" y="2758634"/>
            <a:ext cx="11375571" cy="4099366"/>
          </a:xfrm>
        </p:spPr>
        <p:txBody>
          <a:bodyPr vert="horz" lIns="91440" tIns="45720" rIns="91440" bIns="45720" rtlCol="0" anchor="t">
            <a:normAutofit/>
          </a:bodyPr>
          <a:lstStyle/>
          <a:p>
            <a:pPr marL="0" indent="0">
              <a:buNone/>
            </a:pPr>
            <a:r>
              <a:rPr lang="nl-NL" i="1">
                <a:solidFill>
                  <a:schemeClr val="accent6"/>
                </a:solidFill>
                <a:latin typeface="Aptos"/>
                <a:cs typeface="Calibri"/>
              </a:rPr>
              <a:t>Onder ‘Oriënteren om te leren’ (op de nieuwe leerwerkplek) verstaan we de grondige voorbereiding op het leren in de beroepspraktijk, waarbij het gaat om het </a:t>
            </a:r>
            <a:r>
              <a:rPr lang="nl-NL" b="1" i="1">
                <a:solidFill>
                  <a:schemeClr val="accent6"/>
                </a:solidFill>
                <a:latin typeface="Aptos"/>
                <a:cs typeface="Calibri"/>
              </a:rPr>
              <a:t>gericht verkennen van de praktijk</a:t>
            </a:r>
            <a:r>
              <a:rPr lang="nl-NL" i="1">
                <a:solidFill>
                  <a:schemeClr val="accent6"/>
                </a:solidFill>
                <a:latin typeface="Aptos"/>
                <a:cs typeface="Calibri"/>
              </a:rPr>
              <a:t> en de</a:t>
            </a:r>
            <a:r>
              <a:rPr lang="nl-NL" b="1" i="1">
                <a:solidFill>
                  <a:schemeClr val="accent6"/>
                </a:solidFill>
                <a:latin typeface="Aptos"/>
                <a:cs typeface="Calibri"/>
              </a:rPr>
              <a:t> reflectie</a:t>
            </a:r>
            <a:r>
              <a:rPr lang="nl-NL" i="1">
                <a:solidFill>
                  <a:schemeClr val="accent6"/>
                </a:solidFill>
                <a:latin typeface="Aptos"/>
                <a:cs typeface="Calibri"/>
              </a:rPr>
              <a:t> daarop.</a:t>
            </a:r>
            <a:r>
              <a:rPr lang="nl-NL" sz="1800" i="1">
                <a:solidFill>
                  <a:schemeClr val="accent6"/>
                </a:solidFill>
                <a:latin typeface="Aptos"/>
                <a:cs typeface="Calibri"/>
              </a:rPr>
              <a:t> </a:t>
            </a:r>
            <a:endParaRPr lang="nl-NL" i="1">
              <a:solidFill>
                <a:schemeClr val="accent6"/>
              </a:solidFill>
              <a:latin typeface="Aptos"/>
              <a:cs typeface="Calibri"/>
            </a:endParaRPr>
          </a:p>
          <a:p>
            <a:pPr marL="0" indent="0">
              <a:buNone/>
            </a:pPr>
            <a:r>
              <a:rPr lang="nl-NL" i="1">
                <a:solidFill>
                  <a:schemeClr val="accent6"/>
                </a:solidFill>
                <a:latin typeface="Aptos"/>
                <a:cs typeface="Calibri"/>
              </a:rPr>
              <a:t>Hierbij wordt een relatie gelegd met zowel het </a:t>
            </a:r>
            <a:r>
              <a:rPr lang="nl-NL" b="1" i="1">
                <a:solidFill>
                  <a:schemeClr val="accent6"/>
                </a:solidFill>
                <a:latin typeface="Aptos"/>
                <a:cs typeface="Calibri"/>
              </a:rPr>
              <a:t>curriculum</a:t>
            </a:r>
            <a:r>
              <a:rPr lang="nl-NL" i="1">
                <a:solidFill>
                  <a:schemeClr val="accent6"/>
                </a:solidFill>
                <a:latin typeface="Aptos"/>
                <a:cs typeface="Calibri"/>
              </a:rPr>
              <a:t> als de </a:t>
            </a:r>
            <a:r>
              <a:rPr lang="nl-NL" b="1" i="1">
                <a:solidFill>
                  <a:schemeClr val="accent6"/>
                </a:solidFill>
                <a:latin typeface="Aptos"/>
                <a:cs typeface="Calibri"/>
              </a:rPr>
              <a:t>persoonlijke leerweg</a:t>
            </a:r>
            <a:r>
              <a:rPr lang="nl-NL" i="1">
                <a:solidFill>
                  <a:schemeClr val="accent6"/>
                </a:solidFill>
                <a:latin typeface="Aptos"/>
                <a:cs typeface="Calibri"/>
              </a:rPr>
              <a:t> en eigen </a:t>
            </a:r>
            <a:r>
              <a:rPr lang="nl-NL" b="1" i="1">
                <a:solidFill>
                  <a:schemeClr val="accent6"/>
                </a:solidFill>
                <a:latin typeface="Aptos"/>
                <a:cs typeface="Calibri"/>
              </a:rPr>
              <a:t>leerwensen</a:t>
            </a:r>
            <a:r>
              <a:rPr lang="nl-NL" i="1">
                <a:solidFill>
                  <a:schemeClr val="accent6"/>
                </a:solidFill>
                <a:latin typeface="Aptos"/>
                <a:cs typeface="Calibri"/>
              </a:rPr>
              <a:t> van de student. </a:t>
            </a:r>
          </a:p>
          <a:p>
            <a:pPr marL="0" indent="0">
              <a:buNone/>
            </a:pPr>
            <a:r>
              <a:rPr lang="nl-NL" i="1">
                <a:solidFill>
                  <a:schemeClr val="accent6"/>
                </a:solidFill>
                <a:latin typeface="Aptos"/>
                <a:cs typeface="Calibri"/>
              </a:rPr>
              <a:t>Op deze manier kan zo optimaal mogelijk gebruik worden gemaakt van het </a:t>
            </a:r>
            <a:r>
              <a:rPr lang="nl-NL" b="1" i="1">
                <a:solidFill>
                  <a:schemeClr val="accent6"/>
                </a:solidFill>
                <a:latin typeface="Aptos"/>
                <a:cs typeface="Calibri"/>
              </a:rPr>
              <a:t>leerpotentieel van de praktijk</a:t>
            </a:r>
            <a:r>
              <a:rPr lang="nl-NL" i="1">
                <a:solidFill>
                  <a:schemeClr val="accent6"/>
                </a:solidFill>
                <a:latin typeface="Aptos"/>
                <a:cs typeface="Calibri"/>
              </a:rPr>
              <a:t> en wordt de</a:t>
            </a:r>
            <a:r>
              <a:rPr lang="nl-NL" b="1" i="1">
                <a:solidFill>
                  <a:schemeClr val="accent6"/>
                </a:solidFill>
                <a:latin typeface="Aptos"/>
                <a:cs typeface="Calibri"/>
              </a:rPr>
              <a:t> professionele (</a:t>
            </a:r>
            <a:r>
              <a:rPr lang="nl-NL" b="1" i="1" err="1">
                <a:solidFill>
                  <a:schemeClr val="accent6"/>
                </a:solidFill>
                <a:latin typeface="Aptos"/>
                <a:cs typeface="Calibri"/>
              </a:rPr>
              <a:t>identiteits</a:t>
            </a:r>
            <a:r>
              <a:rPr lang="nl-NL" b="1" i="1">
                <a:solidFill>
                  <a:schemeClr val="accent6"/>
                </a:solidFill>
                <a:latin typeface="Aptos"/>
                <a:cs typeface="Calibri"/>
              </a:rPr>
              <a:t>)ontwikkeling</a:t>
            </a:r>
            <a:r>
              <a:rPr lang="nl-NL" i="1">
                <a:solidFill>
                  <a:schemeClr val="accent6"/>
                </a:solidFill>
                <a:latin typeface="Aptos"/>
                <a:cs typeface="Calibri"/>
              </a:rPr>
              <a:t> van de aanstaande leraar versterkt.</a:t>
            </a:r>
            <a:endParaRPr lang="nl-NL" sz="1800">
              <a:solidFill>
                <a:schemeClr val="accent6"/>
              </a:solidFill>
            </a:endParaRPr>
          </a:p>
          <a:p>
            <a:pPr marL="0" indent="0">
              <a:buNone/>
            </a:pPr>
            <a:endParaRPr lang="nl-NL" sz="2400"/>
          </a:p>
        </p:txBody>
      </p:sp>
    </p:spTree>
    <p:extLst>
      <p:ext uri="{BB962C8B-B14F-4D97-AF65-F5344CB8AC3E}">
        <p14:creationId xmlns:p14="http://schemas.microsoft.com/office/powerpoint/2010/main" val="4263894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F74693E-DE89-8441-FD4E-DB4547495C63}"/>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9534B77-8DA0-ED11-8588-8ED3CB7936F6}"/>
              </a:ext>
            </a:extLst>
          </p:cNvPr>
          <p:cNvSpPr>
            <a:spLocks noGrp="1"/>
          </p:cNvSpPr>
          <p:nvPr>
            <p:ph type="title"/>
          </p:nvPr>
        </p:nvSpPr>
        <p:spPr>
          <a:xfrm>
            <a:off x="686834" y="1153572"/>
            <a:ext cx="3200400" cy="4461163"/>
          </a:xfrm>
        </p:spPr>
        <p:txBody>
          <a:bodyPr>
            <a:normAutofit/>
          </a:bodyPr>
          <a:lstStyle/>
          <a:p>
            <a:r>
              <a:rPr lang="nl-NL">
                <a:solidFill>
                  <a:srgbClr val="FFFFFF"/>
                </a:solidFill>
              </a:rPr>
              <a:t>Doelen van ‘Oriënteren om te leren’</a:t>
            </a:r>
          </a:p>
        </p:txBody>
      </p:sp>
      <p:sp>
        <p:nvSpPr>
          <p:cNvPr id="15" name="Arc 14">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277E54E-B0D3-C26E-CC0F-250E5CC8C750}"/>
              </a:ext>
            </a:extLst>
          </p:cNvPr>
          <p:cNvSpPr>
            <a:spLocks noGrp="1"/>
          </p:cNvSpPr>
          <p:nvPr>
            <p:ph idx="1"/>
          </p:nvPr>
        </p:nvSpPr>
        <p:spPr>
          <a:xfrm>
            <a:off x="4727344" y="2256859"/>
            <a:ext cx="6906491" cy="5585619"/>
          </a:xfrm>
        </p:spPr>
        <p:txBody>
          <a:bodyPr vert="horz" lIns="91440" tIns="45720" rIns="91440" bIns="45720" rtlCol="0" anchor="ctr">
            <a:normAutofit/>
          </a:bodyPr>
          <a:lstStyle/>
          <a:p>
            <a:r>
              <a:rPr lang="nl-NL" b="0">
                <a:solidFill>
                  <a:schemeClr val="accent6"/>
                </a:solidFill>
                <a:latin typeface="Aptos"/>
                <a:ea typeface="Calibri"/>
                <a:cs typeface="Calibri"/>
              </a:rPr>
              <a:t>De oriëntatie is een grondige voorbereiding op het praktijkleren en vindt plaats gedurende de eerste 4 tot 6 weken. </a:t>
            </a:r>
            <a:endParaRPr lang="nl-NL">
              <a:solidFill>
                <a:schemeClr val="accent6"/>
              </a:solidFill>
              <a:latin typeface="Aptos"/>
              <a:ea typeface="Calibri"/>
              <a:cs typeface="Calibri"/>
            </a:endParaRPr>
          </a:p>
          <a:p>
            <a:r>
              <a:rPr lang="nl-NL" b="0">
                <a:solidFill>
                  <a:schemeClr val="accent6"/>
                </a:solidFill>
                <a:latin typeface="Aptos"/>
                <a:ea typeface="Calibri"/>
                <a:cs typeface="Calibri"/>
              </a:rPr>
              <a:t>Door de oriëntatie krijgen studenten zicht op de mogelijkheden en de kwaliteiten van de school.</a:t>
            </a:r>
          </a:p>
          <a:p>
            <a:r>
              <a:rPr lang="nl-NL" b="0">
                <a:solidFill>
                  <a:schemeClr val="accent6"/>
                </a:solidFill>
                <a:latin typeface="Aptos"/>
                <a:ea typeface="Calibri"/>
                <a:cs typeface="Calibri"/>
              </a:rPr>
              <a:t>De oriëntatie moet zicht geven op de rijke leeromgevin</a:t>
            </a:r>
            <a:r>
              <a:rPr lang="nl-NL">
                <a:solidFill>
                  <a:schemeClr val="accent6"/>
                </a:solidFill>
                <a:latin typeface="Aptos"/>
                <a:ea typeface="Calibri"/>
                <a:cs typeface="Calibri"/>
              </a:rPr>
              <a:t>g van de school, die bestaat uit vier categorieën: leerlingen, school, hulpbronnen en professionalisering. </a:t>
            </a:r>
            <a:endParaRPr lang="nl-NL" b="0">
              <a:solidFill>
                <a:schemeClr val="accent6"/>
              </a:solidFill>
              <a:latin typeface="Aptos"/>
              <a:ea typeface="Calibri"/>
              <a:cs typeface="Calibri"/>
            </a:endParaRPr>
          </a:p>
          <a:p>
            <a:r>
              <a:rPr lang="nl-NL" b="0">
                <a:solidFill>
                  <a:schemeClr val="accent6"/>
                </a:solidFill>
                <a:latin typeface="Aptos"/>
                <a:ea typeface="Calibri"/>
                <a:cs typeface="Calibri"/>
              </a:rPr>
              <a:t>De oriëntatie legt een basis voor het (verdere) leertraject van de student.</a:t>
            </a:r>
            <a:r>
              <a:rPr lang="nl-NL" b="0">
                <a:solidFill>
                  <a:schemeClr val="accent6"/>
                </a:solidFill>
                <a:ea typeface="Calibri"/>
                <a:cs typeface="Calibri"/>
              </a:rPr>
              <a:t> </a:t>
            </a:r>
          </a:p>
          <a:p>
            <a:endParaRPr lang="nl-NL" b="0">
              <a:latin typeface="Aptos"/>
              <a:ea typeface="Calibri"/>
              <a:cs typeface="Calibri"/>
            </a:endParaRPr>
          </a:p>
          <a:p>
            <a:endParaRPr lang="nl-NL" b="0">
              <a:latin typeface="Aptos"/>
              <a:ea typeface="Calibri"/>
              <a:cs typeface="Calibri"/>
            </a:endParaRPr>
          </a:p>
          <a:p>
            <a:endParaRPr lang="nl-NL" b="0">
              <a:latin typeface="Aptos"/>
              <a:ea typeface="Calibri"/>
              <a:cs typeface="Calibri"/>
            </a:endParaRPr>
          </a:p>
          <a:p>
            <a:endParaRPr lang="nl-NL" b="0">
              <a:latin typeface="Aptos"/>
              <a:ea typeface="Calibri"/>
              <a:cs typeface="Calibri"/>
            </a:endParaRPr>
          </a:p>
          <a:p>
            <a:pPr>
              <a:buNone/>
            </a:pPr>
            <a:endParaRPr lang="nl-NL" b="0">
              <a:latin typeface="Aptos"/>
              <a:ea typeface="Calibri"/>
              <a:cs typeface="Calibri"/>
            </a:endParaRPr>
          </a:p>
          <a:p>
            <a:pPr marL="0" indent="0">
              <a:buNone/>
            </a:pPr>
            <a:endParaRPr lang="nl-NL"/>
          </a:p>
        </p:txBody>
      </p:sp>
    </p:spTree>
    <p:extLst>
      <p:ext uri="{BB962C8B-B14F-4D97-AF65-F5344CB8AC3E}">
        <p14:creationId xmlns:p14="http://schemas.microsoft.com/office/powerpoint/2010/main" val="435833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AC0E957-C439-62E0-FCD3-7535EE18E584}"/>
            </a:ext>
          </a:extLst>
        </p:cNvPr>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CEF153E-5104-EBB6-F53A-BA490DEBC8C8}"/>
              </a:ext>
            </a:extLst>
          </p:cNvPr>
          <p:cNvSpPr>
            <a:spLocks noGrp="1"/>
          </p:cNvSpPr>
          <p:nvPr>
            <p:ph type="title"/>
          </p:nvPr>
        </p:nvSpPr>
        <p:spPr>
          <a:xfrm>
            <a:off x="591311" y="980554"/>
            <a:ext cx="3429000" cy="1719072"/>
          </a:xfrm>
        </p:spPr>
        <p:txBody>
          <a:bodyPr anchor="b">
            <a:normAutofit/>
          </a:bodyPr>
          <a:lstStyle/>
          <a:p>
            <a:r>
              <a:rPr lang="en-US" sz="2200" b="1">
                <a:solidFill>
                  <a:schemeClr val="accent6"/>
                </a:solidFill>
                <a:latin typeface="Aptos"/>
              </a:rPr>
              <a:t>Wat moet elke student </a:t>
            </a:r>
            <a:br>
              <a:rPr lang="en-US" sz="2200" b="1">
                <a:solidFill>
                  <a:schemeClr val="accent6"/>
                </a:solidFill>
                <a:latin typeface="Calibri"/>
                <a:ea typeface="Calibri"/>
                <a:cs typeface="Calibri"/>
              </a:rPr>
            </a:br>
            <a:r>
              <a:rPr lang="en-US" sz="2200" b="1">
                <a:solidFill>
                  <a:schemeClr val="accent6"/>
                </a:solidFill>
                <a:latin typeface="Aptos"/>
              </a:rPr>
              <a:t>zeker bij jou op school </a:t>
            </a:r>
            <a:br>
              <a:rPr lang="en-US" sz="2200" b="1">
                <a:solidFill>
                  <a:schemeClr val="accent6"/>
                </a:solidFill>
                <a:latin typeface="Calibri"/>
                <a:ea typeface="Calibri"/>
                <a:cs typeface="Calibri"/>
              </a:rPr>
            </a:br>
            <a:r>
              <a:rPr lang="en-US" sz="2200" b="1">
                <a:solidFill>
                  <a:schemeClr val="accent6"/>
                </a:solidFill>
                <a:latin typeface="Aptos"/>
              </a:rPr>
              <a:t>gezien hebben?</a:t>
            </a:r>
            <a:br>
              <a:rPr lang="en-US" sz="2200" b="1">
                <a:solidFill>
                  <a:schemeClr val="accent6"/>
                </a:solidFill>
                <a:latin typeface="Aptos"/>
                <a:ea typeface="Calibri"/>
                <a:cs typeface="Calibri"/>
              </a:rPr>
            </a:br>
            <a:r>
              <a:rPr lang="en-US" sz="2200" b="1">
                <a:solidFill>
                  <a:schemeClr val="accent6"/>
                </a:solidFill>
                <a:latin typeface="Aptos"/>
              </a:rPr>
              <a:t>Wat maakt jullie uniek? </a:t>
            </a:r>
            <a:br>
              <a:rPr lang="en-US" sz="2200" b="1">
                <a:latin typeface="Aptos"/>
              </a:rPr>
            </a:br>
            <a:endParaRPr lang="nl-NL" sz="2200"/>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5F5025BA-BE78-1E2E-4775-096B0D1CF57E}"/>
              </a:ext>
            </a:extLst>
          </p:cNvPr>
          <p:cNvSpPr>
            <a:spLocks noGrp="1"/>
          </p:cNvSpPr>
          <p:nvPr>
            <p:ph idx="1"/>
          </p:nvPr>
        </p:nvSpPr>
        <p:spPr>
          <a:xfrm>
            <a:off x="630936" y="2807208"/>
            <a:ext cx="3429000" cy="3410712"/>
          </a:xfrm>
        </p:spPr>
        <p:txBody>
          <a:bodyPr vert="horz" lIns="91440" tIns="45720" rIns="91440" bIns="45720" rtlCol="0" anchor="t">
            <a:normAutofit/>
          </a:bodyPr>
          <a:lstStyle/>
          <a:p>
            <a:endParaRPr lang="nl-NL" sz="2200" b="0">
              <a:latin typeface="Aptos"/>
              <a:ea typeface="Calibri"/>
              <a:cs typeface="Calibri"/>
            </a:endParaRPr>
          </a:p>
          <a:p>
            <a:endParaRPr lang="nl-NL" sz="2200" b="0">
              <a:latin typeface="Aptos"/>
              <a:ea typeface="Calibri"/>
              <a:cs typeface="Calibri"/>
            </a:endParaRPr>
          </a:p>
          <a:p>
            <a:endParaRPr lang="nl-NL" sz="2200" b="0">
              <a:latin typeface="Aptos"/>
              <a:ea typeface="Calibri"/>
              <a:cs typeface="Calibri"/>
            </a:endParaRPr>
          </a:p>
          <a:p>
            <a:endParaRPr lang="nl-NL" sz="2200" b="0">
              <a:latin typeface="Aptos"/>
              <a:ea typeface="Calibri"/>
              <a:cs typeface="Calibri"/>
            </a:endParaRPr>
          </a:p>
          <a:p>
            <a:pPr>
              <a:buNone/>
            </a:pPr>
            <a:endParaRPr lang="nl-NL" sz="2200" b="0">
              <a:latin typeface="Aptos"/>
              <a:ea typeface="Calibri"/>
              <a:cs typeface="Calibri"/>
            </a:endParaRPr>
          </a:p>
          <a:p>
            <a:pPr marL="0" indent="0">
              <a:buNone/>
            </a:pPr>
            <a:endParaRPr lang="nl-NL" sz="2200"/>
          </a:p>
        </p:txBody>
      </p:sp>
      <p:pic>
        <p:nvPicPr>
          <p:cNvPr id="4" name="Tijdelijke aanduiding voor inhoud 4" descr="Afbeelding met tekst, schermopname, software, Computerpictogram&#10;&#10;Automatisch gegenereerde beschrijving">
            <a:extLst>
              <a:ext uri="{FF2B5EF4-FFF2-40B4-BE49-F238E27FC236}">
                <a16:creationId xmlns:a16="http://schemas.microsoft.com/office/drawing/2014/main" id="{4DA9DA55-FC8D-D9F6-7BCD-2975D02E1337}"/>
              </a:ext>
            </a:extLst>
          </p:cNvPr>
          <p:cNvPicPr>
            <a:picLocks noChangeAspect="1"/>
          </p:cNvPicPr>
          <p:nvPr/>
        </p:nvPicPr>
        <p:blipFill>
          <a:blip r:embed="rId3"/>
          <a:srcRect l="29159" t="17915" r="30106" b="5488"/>
          <a:stretch/>
        </p:blipFill>
        <p:spPr>
          <a:xfrm>
            <a:off x="5240802" y="193766"/>
            <a:ext cx="6123884" cy="6477292"/>
          </a:xfrm>
          <a:prstGeom prst="rect">
            <a:avLst/>
          </a:prstGeom>
        </p:spPr>
      </p:pic>
    </p:spTree>
    <p:extLst>
      <p:ext uri="{BB962C8B-B14F-4D97-AF65-F5344CB8AC3E}">
        <p14:creationId xmlns:p14="http://schemas.microsoft.com/office/powerpoint/2010/main" val="3222246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C3F474-2D4B-E5A6-E6D0-DA19D8AA4503}"/>
              </a:ext>
            </a:extLst>
          </p:cNvPr>
          <p:cNvSpPr>
            <a:spLocks noGrp="1"/>
          </p:cNvSpPr>
          <p:nvPr>
            <p:ph type="title"/>
          </p:nvPr>
        </p:nvSpPr>
        <p:spPr/>
        <p:txBody>
          <a:bodyPr/>
          <a:lstStyle/>
          <a:p>
            <a:endParaRPr lang="nl-NL"/>
          </a:p>
        </p:txBody>
      </p:sp>
      <p:pic>
        <p:nvPicPr>
          <p:cNvPr id="5" name="Tijdelijke aanduiding voor inhoud 4" descr="Afbeelding met tekst, schermopname, Lettertype&#10;&#10;Door AI gegenereerde inhoud is mogelijk onjuist.">
            <a:extLst>
              <a:ext uri="{FF2B5EF4-FFF2-40B4-BE49-F238E27FC236}">
                <a16:creationId xmlns:a16="http://schemas.microsoft.com/office/drawing/2014/main" id="{E962AFD6-FAEC-DB43-F14D-26B2AB06EA37}"/>
              </a:ext>
            </a:extLst>
          </p:cNvPr>
          <p:cNvPicPr>
            <a:picLocks noGrp="1" noChangeAspect="1"/>
          </p:cNvPicPr>
          <p:nvPr>
            <p:ph idx="1"/>
          </p:nvPr>
        </p:nvPicPr>
        <p:blipFill>
          <a:blip r:embed="rId2"/>
          <a:stretch>
            <a:fillRect/>
          </a:stretch>
        </p:blipFill>
        <p:spPr>
          <a:xfrm>
            <a:off x="2377786" y="-162717"/>
            <a:ext cx="6733959" cy="6875461"/>
          </a:xfrm>
        </p:spPr>
      </p:pic>
    </p:spTree>
    <p:extLst>
      <p:ext uri="{BB962C8B-B14F-4D97-AF65-F5344CB8AC3E}">
        <p14:creationId xmlns:p14="http://schemas.microsoft.com/office/powerpoint/2010/main" val="2554214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3778E-F219-A223-8403-06D709E11FA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D85CC86-A8D6-145C-B633-1EE854DAC07D}"/>
              </a:ext>
            </a:extLst>
          </p:cNvPr>
          <p:cNvSpPr>
            <a:spLocks noGrp="1"/>
          </p:cNvSpPr>
          <p:nvPr>
            <p:ph type="title"/>
          </p:nvPr>
        </p:nvSpPr>
        <p:spPr/>
        <p:txBody>
          <a:bodyPr/>
          <a:lstStyle/>
          <a:p>
            <a:endParaRPr lang="nl-NL"/>
          </a:p>
        </p:txBody>
      </p:sp>
      <p:sp>
        <p:nvSpPr>
          <p:cNvPr id="3" name="Tijdelijke aanduiding voor dianummer 2">
            <a:extLst>
              <a:ext uri="{FF2B5EF4-FFF2-40B4-BE49-F238E27FC236}">
                <a16:creationId xmlns:a16="http://schemas.microsoft.com/office/drawing/2014/main" id="{BEB5E3DC-037D-BA3C-56FD-6B7D1B76FA74}"/>
              </a:ext>
            </a:extLst>
          </p:cNvPr>
          <p:cNvSpPr>
            <a:spLocks noGrp="1"/>
          </p:cNvSpPr>
          <p:nvPr>
            <p:ph type="sldNum" sz="quarter" idx="12"/>
          </p:nvPr>
        </p:nvSpPr>
        <p:spPr/>
        <p:txBody>
          <a:bodyPr/>
          <a:lstStyle/>
          <a:p>
            <a:r>
              <a:rPr lang="nl-NL"/>
              <a:t> | </a:t>
            </a:r>
            <a:fld id="{04629F6F-1728-4FA5-8057-F6203461CF66}" type="slidenum">
              <a:rPr lang="nl-NL" smtClean="0"/>
              <a:pPr/>
              <a:t>8</a:t>
            </a:fld>
            <a:endParaRPr lang="nl-NL"/>
          </a:p>
        </p:txBody>
      </p:sp>
      <p:sp>
        <p:nvSpPr>
          <p:cNvPr id="4" name="Tijdelijke aanduiding voor tekst 3">
            <a:extLst>
              <a:ext uri="{FF2B5EF4-FFF2-40B4-BE49-F238E27FC236}">
                <a16:creationId xmlns:a16="http://schemas.microsoft.com/office/drawing/2014/main" id="{D70BE725-D0D9-BAAA-31A5-1C12872FB22D}"/>
              </a:ext>
            </a:extLst>
          </p:cNvPr>
          <p:cNvSpPr>
            <a:spLocks noGrp="1"/>
          </p:cNvSpPr>
          <p:nvPr>
            <p:ph type="body" sz="quarter" idx="13"/>
          </p:nvPr>
        </p:nvSpPr>
        <p:spPr>
          <a:xfrm>
            <a:off x="900000" y="2674867"/>
            <a:ext cx="11003571" cy="3524250"/>
          </a:xfrm>
        </p:spPr>
        <p:txBody>
          <a:bodyPr vert="horz" lIns="0" tIns="0" rIns="0" bIns="0" rtlCol="0" anchor="t">
            <a:normAutofit/>
          </a:bodyPr>
          <a:lstStyle/>
          <a:p>
            <a:pPr>
              <a:buNone/>
            </a:pPr>
            <a:endParaRPr lang="nl-NL">
              <a:ea typeface="Calibri"/>
              <a:cs typeface="Calibri"/>
            </a:endParaRPr>
          </a:p>
          <a:p>
            <a:pPr>
              <a:buNone/>
            </a:pPr>
            <a:endParaRPr lang="nl-NL">
              <a:ea typeface="Calibri"/>
              <a:cs typeface="Calibri"/>
            </a:endParaRPr>
          </a:p>
          <a:p>
            <a:pPr>
              <a:buNone/>
            </a:pPr>
            <a:endParaRPr lang="nl-NL">
              <a:ea typeface="Calibri"/>
              <a:cs typeface="Calibri"/>
            </a:endParaRPr>
          </a:p>
          <a:p>
            <a:pPr marL="457200" indent="-457200">
              <a:buFont typeface="Arial" panose="020F0502020204030204" pitchFamily="34" charset="0"/>
              <a:buChar char="•"/>
            </a:pPr>
            <a:endParaRPr lang="nl-NL">
              <a:ea typeface="Calibri"/>
              <a:cs typeface="Calibri"/>
            </a:endParaRPr>
          </a:p>
        </p:txBody>
      </p:sp>
      <p:pic>
        <p:nvPicPr>
          <p:cNvPr id="5" name="Picture 2" descr="Marnix | Partners in Opleiding en Ontwikkeling - Platform Samen Opleiden">
            <a:extLst>
              <a:ext uri="{FF2B5EF4-FFF2-40B4-BE49-F238E27FC236}">
                <a16:creationId xmlns:a16="http://schemas.microsoft.com/office/drawing/2014/main" id="{96927E31-45D2-CA12-362D-F45C183D08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8367" y="6045370"/>
            <a:ext cx="2677861" cy="56904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el 5">
            <a:extLst>
              <a:ext uri="{FF2B5EF4-FFF2-40B4-BE49-F238E27FC236}">
                <a16:creationId xmlns:a16="http://schemas.microsoft.com/office/drawing/2014/main" id="{365D6CA5-960E-B5C1-A5B4-178980FA8191}"/>
              </a:ext>
            </a:extLst>
          </p:cNvPr>
          <p:cNvGraphicFramePr>
            <a:graphicFrameLocks noGrp="1"/>
          </p:cNvGraphicFramePr>
          <p:nvPr>
            <p:extLst>
              <p:ext uri="{D42A27DB-BD31-4B8C-83A1-F6EECF244321}">
                <p14:modId xmlns:p14="http://schemas.microsoft.com/office/powerpoint/2010/main" val="2987285847"/>
              </p:ext>
            </p:extLst>
          </p:nvPr>
        </p:nvGraphicFramePr>
        <p:xfrm>
          <a:off x="727363" y="542636"/>
          <a:ext cx="10744695" cy="5173753"/>
        </p:xfrm>
        <a:graphic>
          <a:graphicData uri="http://schemas.openxmlformats.org/drawingml/2006/table">
            <a:tbl>
              <a:tblPr firstRow="1" bandRow="1">
                <a:tableStyleId>{5C22544A-7EE6-4342-B048-85BDC9FD1C3A}</a:tableStyleId>
              </a:tblPr>
              <a:tblGrid>
                <a:gridCol w="1394455">
                  <a:extLst>
                    <a:ext uri="{9D8B030D-6E8A-4147-A177-3AD203B41FA5}">
                      <a16:colId xmlns:a16="http://schemas.microsoft.com/office/drawing/2014/main" val="1089761986"/>
                    </a:ext>
                  </a:extLst>
                </a:gridCol>
                <a:gridCol w="9350240">
                  <a:extLst>
                    <a:ext uri="{9D8B030D-6E8A-4147-A177-3AD203B41FA5}">
                      <a16:colId xmlns:a16="http://schemas.microsoft.com/office/drawing/2014/main" val="1277282101"/>
                    </a:ext>
                  </a:extLst>
                </a:gridCol>
              </a:tblGrid>
              <a:tr h="473028">
                <a:tc gridSpan="2">
                  <a:txBody>
                    <a:bodyPr/>
                    <a:lstStyle/>
                    <a:p>
                      <a:r>
                        <a:rPr lang="nl-NL" b="1" dirty="0"/>
                        <a:t>TIJDPAD ORIENTATIEFASE STUDENTEN</a:t>
                      </a:r>
                    </a:p>
                  </a:txBody>
                  <a:tcPr/>
                </a:tc>
                <a:tc hMerge="1">
                  <a:txBody>
                    <a:bodyPr/>
                    <a:lstStyle/>
                    <a:p>
                      <a:endParaRPr lang="nl-NL"/>
                    </a:p>
                  </a:txBody>
                  <a:tcPr/>
                </a:tc>
                <a:extLst>
                  <a:ext uri="{0D108BD9-81ED-4DB2-BD59-A6C34878D82A}">
                    <a16:rowId xmlns:a16="http://schemas.microsoft.com/office/drawing/2014/main" val="1355306023"/>
                  </a:ext>
                </a:extLst>
              </a:tr>
              <a:tr h="990404">
                <a:tc>
                  <a:txBody>
                    <a:bodyPr/>
                    <a:lstStyle/>
                    <a:p>
                      <a:r>
                        <a:rPr lang="nl-NL" b="1" dirty="0">
                          <a:solidFill>
                            <a:schemeClr val="tx2"/>
                          </a:solidFill>
                        </a:rPr>
                        <a:t>Juli/aug</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b="1" dirty="0">
                          <a:solidFill>
                            <a:schemeClr val="tx2"/>
                          </a:solidFill>
                        </a:rPr>
                        <a:t>Team informeren &gt;</a:t>
                      </a:r>
                      <a:r>
                        <a:rPr lang="nl-NL" dirty="0">
                          <a:ea typeface="Calibri"/>
                          <a:cs typeface="Calibri"/>
                        </a:rPr>
                        <a:t> </a:t>
                      </a:r>
                      <a:r>
                        <a:rPr lang="nl-NL">
                          <a:solidFill>
                            <a:schemeClr val="tx2"/>
                          </a:solidFill>
                          <a:ea typeface="Calibri"/>
                          <a:cs typeface="Calibri"/>
                        </a:rPr>
                        <a:t>m.b.v. PowerPointpresentatie</a:t>
                      </a:r>
                      <a:endParaRPr lang="nl-NL" b="1">
                        <a:solidFill>
                          <a:schemeClr val="tx2"/>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b="1" dirty="0">
                          <a:solidFill>
                            <a:schemeClr val="tx2"/>
                          </a:solidFill>
                        </a:rPr>
                        <a:t>Student(en) informeren &gt; </a:t>
                      </a:r>
                      <a:r>
                        <a:rPr lang="nl-NL" dirty="0">
                          <a:solidFill>
                            <a:schemeClr val="tx2"/>
                          </a:solidFill>
                          <a:ea typeface="Calibri"/>
                          <a:cs typeface="Calibri"/>
                        </a:rPr>
                        <a:t>m.b.v. PowerPointpresentatie (bijv. tijdens startgesprek)</a:t>
                      </a:r>
                    </a:p>
                    <a:p>
                      <a:pPr marL="285750" indent="-285750">
                        <a:buFont typeface="Arial" panose="020B0604020202020204" pitchFamily="34" charset="0"/>
                        <a:buChar char="•"/>
                      </a:pPr>
                      <a:endParaRPr lang="nl-NL" b="1">
                        <a:solidFill>
                          <a:schemeClr val="tx2"/>
                        </a:solidFill>
                      </a:endParaRPr>
                    </a:p>
                  </a:txBody>
                  <a:tcPr/>
                </a:tc>
                <a:extLst>
                  <a:ext uri="{0D108BD9-81ED-4DB2-BD59-A6C34878D82A}">
                    <a16:rowId xmlns:a16="http://schemas.microsoft.com/office/drawing/2014/main" val="1018097146"/>
                  </a:ext>
                </a:extLst>
              </a:tr>
              <a:tr h="827800">
                <a:tc>
                  <a:txBody>
                    <a:bodyPr/>
                    <a:lstStyle/>
                    <a:p>
                      <a:r>
                        <a:rPr lang="nl-NL" b="1" dirty="0">
                          <a:solidFill>
                            <a:schemeClr val="tx2"/>
                          </a:solidFill>
                        </a:rPr>
                        <a:t>Aug</a:t>
                      </a:r>
                    </a:p>
                  </a:txBody>
                  <a:tcPr/>
                </a:tc>
                <a:tc>
                  <a:txBody>
                    <a:bodyPr/>
                    <a:lstStyle/>
                    <a:p>
                      <a:pPr marL="285750" indent="-285750">
                        <a:buFont typeface="Arial" panose="020B0604020202020204" pitchFamily="34" charset="0"/>
                        <a:buChar char="•"/>
                      </a:pPr>
                      <a:r>
                        <a:rPr lang="nl-NL" b="1" dirty="0">
                          <a:solidFill>
                            <a:schemeClr val="tx2"/>
                          </a:solidFill>
                        </a:rPr>
                        <a:t>Studenten oriëntatieplan laten maken </a:t>
                      </a:r>
                      <a:r>
                        <a:rPr lang="nl-NL" b="0" dirty="0">
                          <a:solidFill>
                            <a:schemeClr val="tx2"/>
                          </a:solidFill>
                        </a:rPr>
                        <a:t>&gt; format</a:t>
                      </a:r>
                    </a:p>
                    <a:p>
                      <a:pPr marL="285750" indent="-285750">
                        <a:buFont typeface="Arial" panose="020B0604020202020204" pitchFamily="34" charset="0"/>
                        <a:buChar char="•"/>
                      </a:pPr>
                      <a:r>
                        <a:rPr lang="nl-NL" b="1" dirty="0">
                          <a:solidFill>
                            <a:schemeClr val="tx2"/>
                          </a:solidFill>
                        </a:rPr>
                        <a:t>Oriëntatieplan laten delen</a:t>
                      </a:r>
                    </a:p>
                  </a:txBody>
                  <a:tcPr/>
                </a:tc>
                <a:extLst>
                  <a:ext uri="{0D108BD9-81ED-4DB2-BD59-A6C34878D82A}">
                    <a16:rowId xmlns:a16="http://schemas.microsoft.com/office/drawing/2014/main" val="1340592449"/>
                  </a:ext>
                </a:extLst>
              </a:tr>
              <a:tr h="473028">
                <a:tc>
                  <a:txBody>
                    <a:bodyPr/>
                    <a:lstStyle/>
                    <a:p>
                      <a:r>
                        <a:rPr lang="nl-NL" b="1" dirty="0">
                          <a:solidFill>
                            <a:schemeClr val="tx2"/>
                          </a:solidFill>
                        </a:rPr>
                        <a:t>Sept/okt </a:t>
                      </a:r>
                    </a:p>
                  </a:txBody>
                  <a:tcPr/>
                </a:tc>
                <a:tc>
                  <a:txBody>
                    <a:bodyPr/>
                    <a:lstStyle/>
                    <a:p>
                      <a:pPr marL="285750" indent="-285750">
                        <a:buFont typeface="Arial" panose="020B0604020202020204" pitchFamily="34" charset="0"/>
                        <a:buChar char="•"/>
                      </a:pPr>
                      <a:r>
                        <a:rPr lang="nl-NL" b="1" dirty="0">
                          <a:solidFill>
                            <a:schemeClr val="tx2"/>
                          </a:solidFill>
                        </a:rPr>
                        <a:t>Studenten gaan oriënteren </a:t>
                      </a:r>
                      <a:r>
                        <a:rPr lang="nl-NL" b="0" dirty="0">
                          <a:solidFill>
                            <a:schemeClr val="tx2"/>
                          </a:solidFill>
                        </a:rPr>
                        <a:t>(eerste 4 tot 6 weken)</a:t>
                      </a:r>
                      <a:endParaRPr lang="nl-NL" b="1" dirty="0">
                        <a:solidFill>
                          <a:schemeClr val="tx2"/>
                        </a:solidFill>
                      </a:endParaRPr>
                    </a:p>
                  </a:txBody>
                  <a:tcPr/>
                </a:tc>
                <a:extLst>
                  <a:ext uri="{0D108BD9-81ED-4DB2-BD59-A6C34878D82A}">
                    <a16:rowId xmlns:a16="http://schemas.microsoft.com/office/drawing/2014/main" val="71174536"/>
                  </a:ext>
                </a:extLst>
              </a:tr>
              <a:tr h="1581693">
                <a:tc>
                  <a:txBody>
                    <a:bodyPr/>
                    <a:lstStyle/>
                    <a:p>
                      <a:r>
                        <a:rPr lang="nl-NL" b="1" dirty="0">
                          <a:solidFill>
                            <a:schemeClr val="tx2"/>
                          </a:solidFill>
                        </a:rPr>
                        <a:t>Okt</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b="1" dirty="0">
                          <a:solidFill>
                            <a:schemeClr val="tx2"/>
                          </a:solidFill>
                        </a:rPr>
                        <a:t>Afrondend gesprek voeren met student(en): </a:t>
                      </a:r>
                      <a:r>
                        <a:rPr lang="nl-NL" b="1" dirty="0">
                          <a:solidFill>
                            <a:schemeClr val="tx2"/>
                          </a:solidFill>
                          <a:ea typeface="Calibri"/>
                          <a:cs typeface="Calibri"/>
                        </a:rPr>
                        <a:t>wat wil de student gaan leren bij jullie op school? </a:t>
                      </a:r>
                      <a:r>
                        <a:rPr lang="nl-NL" b="0" dirty="0">
                          <a:solidFill>
                            <a:schemeClr val="tx2"/>
                          </a:solidFill>
                        </a:rPr>
                        <a:t>&gt; eventueel tijdens tussenevaluatiegesprek of met alle studenten tegelijkertijd</a:t>
                      </a:r>
                    </a:p>
                    <a:p>
                      <a:pPr marL="285750" indent="-285750">
                        <a:buFont typeface="Arial" panose="020B0604020202020204" pitchFamily="34" charset="0"/>
                        <a:buChar char="•"/>
                      </a:pPr>
                      <a:r>
                        <a:rPr lang="nl-NL" b="1" dirty="0">
                          <a:solidFill>
                            <a:schemeClr val="tx2"/>
                          </a:solidFill>
                        </a:rPr>
                        <a:t>Student(en) stellen leerplan op en delen dit met jou en mentor</a:t>
                      </a:r>
                    </a:p>
                    <a:p>
                      <a:endParaRPr lang="nl-NL" b="1">
                        <a:solidFill>
                          <a:schemeClr val="tx2"/>
                        </a:solidFill>
                      </a:endParaRPr>
                    </a:p>
                  </a:txBody>
                  <a:tcPr/>
                </a:tc>
                <a:extLst>
                  <a:ext uri="{0D108BD9-81ED-4DB2-BD59-A6C34878D82A}">
                    <a16:rowId xmlns:a16="http://schemas.microsoft.com/office/drawing/2014/main" val="3113600779"/>
                  </a:ext>
                </a:extLst>
              </a:tr>
              <a:tr h="827800">
                <a:tc>
                  <a:txBody>
                    <a:bodyPr/>
                    <a:lstStyle/>
                    <a:p>
                      <a:r>
                        <a:rPr lang="nl-NL" b="1" dirty="0">
                          <a:solidFill>
                            <a:schemeClr val="tx2"/>
                          </a:solidFill>
                        </a:rPr>
                        <a:t>Januari</a:t>
                      </a:r>
                    </a:p>
                    <a:p>
                      <a:r>
                        <a:rPr lang="nl-NL" b="1" dirty="0">
                          <a:solidFill>
                            <a:schemeClr val="tx2"/>
                          </a:solidFill>
                        </a:rPr>
                        <a:t>(April, juli)</a:t>
                      </a:r>
                    </a:p>
                  </a:txBody>
                  <a:tcPr/>
                </a:tc>
                <a:tc>
                  <a:txBody>
                    <a:bodyPr/>
                    <a:lstStyle/>
                    <a:p>
                      <a:pPr marL="285750" indent="-285750">
                        <a:buFont typeface="Arial" panose="020B0604020202020204" pitchFamily="34" charset="0"/>
                        <a:buChar char="•"/>
                      </a:pPr>
                      <a:r>
                        <a:rPr lang="nl-NL" b="1" dirty="0">
                          <a:solidFill>
                            <a:schemeClr val="tx2"/>
                          </a:solidFill>
                        </a:rPr>
                        <a:t>Evalueren opbrengsten oriëntatie </a:t>
                      </a:r>
                      <a:r>
                        <a:rPr lang="nl-NL" b="0" dirty="0">
                          <a:solidFill>
                            <a:schemeClr val="tx2"/>
                          </a:solidFill>
                        </a:rPr>
                        <a:t>&gt; tijdens voortgangsgesprek</a:t>
                      </a:r>
                      <a:endParaRPr lang="nl-NL" b="1" dirty="0">
                        <a:solidFill>
                          <a:schemeClr val="tx2"/>
                        </a:solidFill>
                      </a:endParaRPr>
                    </a:p>
                  </a:txBody>
                  <a:tcPr/>
                </a:tc>
                <a:extLst>
                  <a:ext uri="{0D108BD9-81ED-4DB2-BD59-A6C34878D82A}">
                    <a16:rowId xmlns:a16="http://schemas.microsoft.com/office/drawing/2014/main" val="189905989"/>
                  </a:ext>
                </a:extLst>
              </a:tr>
            </a:tbl>
          </a:graphicData>
        </a:graphic>
      </p:graphicFrame>
    </p:spTree>
    <p:extLst>
      <p:ext uri="{BB962C8B-B14F-4D97-AF65-F5344CB8AC3E}">
        <p14:creationId xmlns:p14="http://schemas.microsoft.com/office/powerpoint/2010/main" val="1020465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77" descr="Stichting CPOB">
            <a:extLst>
              <a:ext uri="{FF2B5EF4-FFF2-40B4-BE49-F238E27FC236}">
                <a16:creationId xmlns:a16="http://schemas.microsoft.com/office/drawing/2014/main" id="{C8691F3F-167F-BB1A-102C-D371A05D8D28}"/>
              </a:ext>
            </a:extLst>
          </p:cNvPr>
          <p:cNvPicPr>
            <a:picLocks noChangeAspect="1"/>
          </p:cNvPicPr>
          <p:nvPr/>
        </p:nvPicPr>
        <p:blipFill>
          <a:blip r:embed="rId4"/>
          <a:srcRect t="32538" r="-741" b="27653"/>
          <a:stretch/>
        </p:blipFill>
        <p:spPr>
          <a:xfrm>
            <a:off x="9816095" y="261838"/>
            <a:ext cx="1957494" cy="728016"/>
          </a:xfrm>
          <a:prstGeom prst="rect">
            <a:avLst/>
          </a:prstGeom>
        </p:spPr>
      </p:pic>
      <p:sp>
        <p:nvSpPr>
          <p:cNvPr id="2" name="Titel 1">
            <a:extLst>
              <a:ext uri="{FF2B5EF4-FFF2-40B4-BE49-F238E27FC236}">
                <a16:creationId xmlns:a16="http://schemas.microsoft.com/office/drawing/2014/main" id="{3C450358-8391-A951-55EE-F6A98AE4B76F}"/>
              </a:ext>
            </a:extLst>
          </p:cNvPr>
          <p:cNvSpPr>
            <a:spLocks noGrp="1"/>
          </p:cNvSpPr>
          <p:nvPr>
            <p:ph type="title"/>
          </p:nvPr>
        </p:nvSpPr>
        <p:spPr>
          <a:xfrm>
            <a:off x="838200" y="365125"/>
            <a:ext cx="10515600" cy="840654"/>
          </a:xfrm>
        </p:spPr>
        <p:txBody>
          <a:bodyPr/>
          <a:lstStyle/>
          <a:p>
            <a:r>
              <a:rPr lang="nl-NL"/>
              <a:t>Onderzoek</a:t>
            </a:r>
          </a:p>
        </p:txBody>
      </p:sp>
      <p:pic>
        <p:nvPicPr>
          <p:cNvPr id="77" name="Content Placeholder 76">
            <a:extLst>
              <a:ext uri="{FF2B5EF4-FFF2-40B4-BE49-F238E27FC236}">
                <a16:creationId xmlns:a16="http://schemas.microsoft.com/office/drawing/2014/main" id="{D0A31891-A37F-89FD-EE0F-CFDADCC66C7D}"/>
              </a:ext>
            </a:extLst>
          </p:cNvPr>
          <p:cNvPicPr>
            <a:picLocks noGrp="1" noChangeAspect="1"/>
          </p:cNvPicPr>
          <p:nvPr>
            <p:ph idx="1"/>
          </p:nvPr>
        </p:nvPicPr>
        <p:blipFill>
          <a:blip r:embed="rId5"/>
          <a:stretch>
            <a:fillRect/>
          </a:stretch>
        </p:blipFill>
        <p:spPr>
          <a:xfrm>
            <a:off x="7161394" y="438972"/>
            <a:ext cx="1955322" cy="553501"/>
          </a:xfrm>
        </p:spPr>
      </p:pic>
      <p:graphicFrame>
        <p:nvGraphicFramePr>
          <p:cNvPr id="4" name="Diagram 3">
            <a:extLst>
              <a:ext uri="{FF2B5EF4-FFF2-40B4-BE49-F238E27FC236}">
                <a16:creationId xmlns:a16="http://schemas.microsoft.com/office/drawing/2014/main" id="{1A345CBC-C661-138A-65B9-D4637C6E5958}"/>
              </a:ext>
            </a:extLst>
          </p:cNvPr>
          <p:cNvGraphicFramePr/>
          <p:nvPr>
            <p:extLst>
              <p:ext uri="{D42A27DB-BD31-4B8C-83A1-F6EECF244321}">
                <p14:modId xmlns:p14="http://schemas.microsoft.com/office/powerpoint/2010/main" val="2423123783"/>
              </p:ext>
            </p:extLst>
          </p:nvPr>
        </p:nvGraphicFramePr>
        <p:xfrm>
          <a:off x="0" y="264437"/>
          <a:ext cx="12193378" cy="70153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786955230"/>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Kantoorthema">
  <a:themeElements>
    <a:clrScheme name="Aangepast 3">
      <a:dk1>
        <a:srgbClr val="EC1E25"/>
      </a:dk1>
      <a:lt1>
        <a:srgbClr val="FFFFFF"/>
      </a:lt1>
      <a:dk2>
        <a:srgbClr val="1A4459"/>
      </a:dk2>
      <a:lt2>
        <a:srgbClr val="DD291B"/>
      </a:lt2>
      <a:accent1>
        <a:srgbClr val="EC1E25"/>
      </a:accent1>
      <a:accent2>
        <a:srgbClr val="DD291B"/>
      </a:accent2>
      <a:accent3>
        <a:srgbClr val="1A4459"/>
      </a:accent3>
      <a:accent4>
        <a:srgbClr val="FFFFFF"/>
      </a:accent4>
      <a:accent5>
        <a:srgbClr val="E9E9E9"/>
      </a:accent5>
      <a:accent6>
        <a:srgbClr val="000000"/>
      </a:accent6>
      <a:hlink>
        <a:srgbClr val="FFFFFF"/>
      </a:hlink>
      <a:folHlink>
        <a:srgbClr val="FFFFF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79f7fc8-4be1-468e-8532-b0361ae864ff" xsi:nil="true"/>
    <lcf76f155ced4ddcb4097134ff3c332f xmlns="cb77cdb2-d043-49ef-964c-5f83165295b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7D5941979C92F4D85260E9F17E6EFC8" ma:contentTypeVersion="16" ma:contentTypeDescription="Een nieuw document maken." ma:contentTypeScope="" ma:versionID="f35b63cc42fc371b305bf3ea6b39f283">
  <xsd:schema xmlns:xsd="http://www.w3.org/2001/XMLSchema" xmlns:xs="http://www.w3.org/2001/XMLSchema" xmlns:p="http://schemas.microsoft.com/office/2006/metadata/properties" xmlns:ns2="cb77cdb2-d043-49ef-964c-5f83165295b4" xmlns:ns3="c79f7fc8-4be1-468e-8532-b0361ae864ff" targetNamespace="http://schemas.microsoft.com/office/2006/metadata/properties" ma:root="true" ma:fieldsID="3cbd9f234ac125d56b54dc7abeba4124" ns2:_="" ns3:_="">
    <xsd:import namespace="cb77cdb2-d043-49ef-964c-5f83165295b4"/>
    <xsd:import namespace="c79f7fc8-4be1-468e-8532-b0361ae864f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2:MediaServiceSearchProperties"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77cdb2-d043-49ef-964c-5f83165295b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Afbeeldingtags" ma:readOnly="false" ma:fieldId="{5cf76f15-5ced-4ddc-b409-7134ff3c332f}" ma:taxonomyMulti="true" ma:sspId="8fae4888-539b-421a-988d-82a1b1fdd0b8"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79f7fc8-4be1-468e-8532-b0361ae864ff"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15" nillable="true" ma:displayName="Taxonomy Catch All Column" ma:hidden="true" ma:list="{8de83920-75bc-4666-9615-e5e2aa8a7bd0}" ma:internalName="TaxCatchAll" ma:showField="CatchAllData" ma:web="c79f7fc8-4be1-468e-8532-b0361ae864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C2FA92-0FC2-4F1D-A038-BFBE5633464F}">
  <ds:schemaRefs>
    <ds:schemaRef ds:uri="19ef5eae-f076-436c-8567-44e073863eef"/>
    <ds:schemaRef ds:uri="4e2a6018-64d6-4f32-bbe3-d3640e49a608"/>
    <ds:schemaRef ds:uri="70198632-6b8e-4220-97fa-dd8ade7b085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49E450E-BB2A-40FA-ADCC-CF735EE519AA}">
  <ds:schemaRefs>
    <ds:schemaRef ds:uri="http://schemas.microsoft.com/sharepoint/v3/contenttype/forms"/>
  </ds:schemaRefs>
</ds:datastoreItem>
</file>

<file path=customXml/itemProps3.xml><?xml version="1.0" encoding="utf-8"?>
<ds:datastoreItem xmlns:ds="http://schemas.openxmlformats.org/officeDocument/2006/customXml" ds:itemID="{2F2F0F9E-53E7-470E-804C-6A2B38D5EB47}"/>
</file>

<file path=docProps/app.xml><?xml version="1.0" encoding="utf-8"?>
<Properties xmlns="http://schemas.openxmlformats.org/officeDocument/2006/extended-properties" xmlns:vt="http://schemas.openxmlformats.org/officeDocument/2006/docPropsVTypes">
  <Application>Microsoft Office PowerPoint</Application>
  <PresentationFormat>Breedbeeld</PresentationFormat>
  <Slides>19</Slides>
  <Notes>16</Notes>
  <HiddenSlides>0</HiddenSlides>
  <ScaleCrop>false</ScaleCrop>
  <HeadingPairs>
    <vt:vector size="4" baseType="variant">
      <vt:variant>
        <vt:lpstr>Thema</vt:lpstr>
      </vt:variant>
      <vt:variant>
        <vt:i4>2</vt:i4>
      </vt:variant>
      <vt:variant>
        <vt:lpstr>Diatitels</vt:lpstr>
      </vt:variant>
      <vt:variant>
        <vt:i4>19</vt:i4>
      </vt:variant>
    </vt:vector>
  </HeadingPairs>
  <TitlesOfParts>
    <vt:vector size="21" baseType="lpstr">
      <vt:lpstr>Kantoorthema</vt:lpstr>
      <vt:lpstr>2_Kantoorthema</vt:lpstr>
      <vt:lpstr>Een vliegende start voor alle studenten!</vt:lpstr>
      <vt:lpstr>PowerPoint-presentatie</vt:lpstr>
      <vt:lpstr>Inhoud</vt:lpstr>
      <vt:lpstr>Definitie ‘Oriënteren om te leren’</vt:lpstr>
      <vt:lpstr>Doelen van ‘Oriënteren om te leren’</vt:lpstr>
      <vt:lpstr>Wat moet elke student  zeker bij jou op school  gezien hebben? Wat maakt jullie uniek?  </vt:lpstr>
      <vt:lpstr>PowerPoint-presentatie</vt:lpstr>
      <vt:lpstr>PowerPoint-presentatie</vt:lpstr>
      <vt:lpstr>Onderzoek</vt:lpstr>
      <vt:lpstr>Resultaten</vt:lpstr>
      <vt:lpstr>Hoe ondersteunt de oriëntatiekaart het oriënteren om te leren? </vt:lpstr>
      <vt:lpstr>Welke begeleiding heeft een student nodig bij het oriënteren?</vt:lpstr>
      <vt:lpstr>PowerPoint-presentatie</vt:lpstr>
      <vt:lpstr>Conclusies</vt:lpstr>
      <vt:lpstr>PowerPoint-presentatie</vt:lpstr>
      <vt:lpstr>Leerdoelen formuleren</vt:lpstr>
      <vt:lpstr>Vragen en/of opmerkingen</vt:lpstr>
      <vt:lpstr>PILOT</vt:lpstr>
      <vt:lpstr>Referenties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Elles van den Anker</dc:creator>
  <cp:revision>5</cp:revision>
  <dcterms:created xsi:type="dcterms:W3CDTF">2025-01-28T12:04:06Z</dcterms:created>
  <dcterms:modified xsi:type="dcterms:W3CDTF">2025-04-16T06:55:17Z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0x010100E7D5941979C92F4D85260E9F17E6EFC8</vt:lpwstr>
  </property>
  <property fmtid="{D5CDD505-2E9C-101B-9397-08002B2CF9AE}" pid="3" name="MediaServiceImageTags">
    <vt:lpwstr/>
  </property>
</Properties>
</file>